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4" r:id="rId7"/>
    <p:sldId id="261" r:id="rId8"/>
    <p:sldId id="266" r:id="rId9"/>
    <p:sldId id="267" r:id="rId10"/>
    <p:sldId id="270" r:id="rId11"/>
    <p:sldId id="269" r:id="rId12"/>
    <p:sldId id="272" r:id="rId13"/>
    <p:sldId id="273" r:id="rId14"/>
    <p:sldId id="274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FFFF"/>
    <a:srgbClr val="B40000"/>
    <a:srgbClr val="10217B"/>
    <a:srgbClr val="0A6488"/>
    <a:srgbClr val="4C216D"/>
    <a:srgbClr val="00863D"/>
    <a:srgbClr val="AE4612"/>
    <a:srgbClr val="E75E1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99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A121C3-B3CA-4E43-A43D-A6DBA3B28E28}" type="datetimeFigureOut">
              <a:rPr lang="en-US" smtClean="0"/>
              <a:t>5/28/2024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9CF437-929B-427B-A338-906B538A94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690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9CF437-929B-427B-A338-906B538A94F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8825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A5C60-032B-BF47-CB24-6D11887968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5AD023-3FF2-6FD1-2330-9EA61348A0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164503-A440-D67E-0873-688B53C757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78C94-E76F-48C4-BC87-9C2EEE272A2D}" type="datetimeFigureOut">
              <a:rPr lang="en-US" smtClean="0"/>
              <a:t>5/28/2024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0C13CE-DC08-F14A-7F0F-1E40E427A6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205788-A723-B78F-EDBE-8BC0812DFA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C7413-476D-451F-A049-30A871131F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8996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DA3BB0-A235-4F8E-0F41-BAC691F5F3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9D5FF1-C007-33B4-F5F5-88341AAF62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1AE4B8-D364-4E8B-3E72-5F6AEAFC6E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78C94-E76F-48C4-BC87-9C2EEE272A2D}" type="datetimeFigureOut">
              <a:rPr lang="en-US" smtClean="0"/>
              <a:t>5/28/2024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ABB125-D379-3788-87C4-FE4F05F64F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29FCEA-AE62-3C40-ADC5-FE554544B4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C7413-476D-451F-A049-30A871131F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2012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8E8E3A2-2C2D-031A-7733-30021AD19B4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504D092-1C36-A846-53E5-E56E3BF7D5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0C9687-593D-4CB9-F5DB-65A4E1F4FA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78C94-E76F-48C4-BC87-9C2EEE272A2D}" type="datetimeFigureOut">
              <a:rPr lang="en-US" smtClean="0"/>
              <a:t>5/28/2024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EAFBF5-712B-B72F-B21B-10A4076DD3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21F3DD-CBD5-80A0-02F0-F3AB0EA6D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C7413-476D-451F-A049-30A871131F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6262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C4852-68DF-EB5D-0B0B-D24FE595F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5D7EC9-2B85-873E-4B37-29A05DE043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7D4C0A-1B70-CEF9-83A0-8A1F38F459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78C94-E76F-48C4-BC87-9C2EEE272A2D}" type="datetimeFigureOut">
              <a:rPr lang="en-US" smtClean="0"/>
              <a:t>5/28/2024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62519B-3698-8EDF-5DA0-D98EA28838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659E76-8176-16D5-05F5-BAE3615F07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C7413-476D-451F-A049-30A871131F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1802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80E99C-7050-9DF9-EB59-1A35AE0B19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5D0DCB-3062-3C77-8ABA-14BC7456D2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33632C-947D-9050-1527-EF9E8CFC46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78C94-E76F-48C4-BC87-9C2EEE272A2D}" type="datetimeFigureOut">
              <a:rPr lang="en-US" smtClean="0"/>
              <a:t>5/28/2024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CC138D-E8BD-CE12-06BA-546BE0917C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0FAC58-5E65-CCB7-DF40-797CE25B2A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C7413-476D-451F-A049-30A871131F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53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9681C8-87B2-F97B-3064-67E286615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9CD9E0-6051-B7D5-456C-E87EC6B6DB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DFC886-6DDF-4754-E3FB-EE484ACA57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3893A3-A667-0EBE-6A95-5B9D21A5A7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78C94-E76F-48C4-BC87-9C2EEE272A2D}" type="datetimeFigureOut">
              <a:rPr lang="en-US" smtClean="0"/>
              <a:t>5/28/2024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A49745-B6DD-151B-60EF-6667572827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69216-E44B-DF8A-2F8F-826312148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C7413-476D-451F-A049-30A871131F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71435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C90DF-6F7E-0999-D336-DD6AA488CC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3B9F5E-3685-3510-7BB8-CAA024CF58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45890B-EB2E-83FC-4AEB-9B20227BE6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A646886-DBC0-6E8B-61E5-34C8E529EC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8EBF08C-8BE0-56F4-B1DC-E731DBA07A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772C88A-0C79-952F-2B8D-A285125CC1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78C94-E76F-48C4-BC87-9C2EEE272A2D}" type="datetimeFigureOut">
              <a:rPr lang="en-US" smtClean="0"/>
              <a:t>5/28/2024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24B0DC1-2345-1568-7BC9-61EC6328A6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47B2E6E-153A-7D89-C71D-6DB7EC4978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C7413-476D-451F-A049-30A871131F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0934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CC8D6C-72CF-E5FD-3AA0-A97E037E4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67BD1CF-BB2F-8463-21CE-666A4911D8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78C94-E76F-48C4-BC87-9C2EEE272A2D}" type="datetimeFigureOut">
              <a:rPr lang="en-US" smtClean="0"/>
              <a:t>5/28/2024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D73114-B6A0-68FE-5B65-58E6CB8C87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4365C3-785D-E628-8016-198AC839C3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C7413-476D-451F-A049-30A871131F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8099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4E5EFE6-BD22-020C-5C57-EB3F5CDE12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78C94-E76F-48C4-BC87-9C2EEE272A2D}" type="datetimeFigureOut">
              <a:rPr lang="en-US" smtClean="0"/>
              <a:t>5/28/2024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E21657C-ACEA-40BC-2755-BF2B0D6FB8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01AB3F-2E72-75AC-D344-AEF18DB632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C7413-476D-451F-A049-30A871131F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8108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03299-E622-56EA-B412-9396DFE93B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332FCF-AC5E-AAD8-D0B0-9332059955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9AD2CF-6EAF-A974-C401-4059F805AE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51CC78-BBEC-C8D5-87B8-6E99CD1962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78C94-E76F-48C4-BC87-9C2EEE272A2D}" type="datetimeFigureOut">
              <a:rPr lang="en-US" smtClean="0"/>
              <a:t>5/28/2024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51367F-BA04-73FB-B8F1-F8496609B2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2B69F2-A2E2-5DC8-7CC4-A45AC0E5CC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C7413-476D-451F-A049-30A871131F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9435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9B9D21-F369-93F8-980A-C99AF1C16D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6F682D1-0796-922A-9438-76375C6BDA2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58C3D7-527B-129B-1C5C-9D386E371D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3D41DE-8750-32DA-AADF-983ED4E1AF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78C94-E76F-48C4-BC87-9C2EEE272A2D}" type="datetimeFigureOut">
              <a:rPr lang="en-US" smtClean="0"/>
              <a:t>5/28/2024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E31FBA-7F88-5D18-4553-FAA3F86753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2FCCBD-08D1-F0AD-1E9A-1027EBF495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C7413-476D-451F-A049-30A871131F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519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42E5652-F415-B1FC-927E-8A53D4A3CF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8004E7-050D-CF2E-65D3-3A6E34AF76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0BB122-E6C4-8F19-F427-C8DE469D534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F478C94-E76F-48C4-BC87-9C2EEE272A2D}" type="datetimeFigureOut">
              <a:rPr lang="en-US" smtClean="0"/>
              <a:t>5/28/2024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C77FD1-29D0-9290-1BF8-362A07CF50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2E4C56-0B1F-4496-8B37-376AF6AC2C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2DC7413-476D-451F-A049-30A871131F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3070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3.jpeg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3.jpeg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jpe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3.jpe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3.jpe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F5CCFD68-957F-F1B4-E342-0CB889E72A40}"/>
              </a:ext>
            </a:extLst>
          </p:cNvPr>
          <p:cNvSpPr/>
          <p:nvPr/>
        </p:nvSpPr>
        <p:spPr>
          <a:xfrm>
            <a:off x="594360" y="335280"/>
            <a:ext cx="11226800" cy="6187439"/>
          </a:xfrm>
          <a:prstGeom prst="rect">
            <a:avLst/>
          </a:prstGeom>
          <a:noFill/>
          <a:ln w="3175">
            <a:solidFill>
              <a:srgbClr val="66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2121A4C4-C3A2-4EF8-824D-D22B840CC015}"/>
              </a:ext>
            </a:extLst>
          </p:cNvPr>
          <p:cNvSpPr/>
          <p:nvPr/>
        </p:nvSpPr>
        <p:spPr>
          <a:xfrm>
            <a:off x="1473200" y="568960"/>
            <a:ext cx="9469120" cy="1307682"/>
          </a:xfrm>
          <a:prstGeom prst="roundRect">
            <a:avLst>
              <a:gd name="adj" fmla="val 50000"/>
            </a:avLst>
          </a:pr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6000" contrast="32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27" t="-205334" r="-27" b="-101982"/>
            </a:stretch>
          </a:blipFill>
          <a:ln w="9525">
            <a:solidFill>
              <a:srgbClr val="66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C5E4EE62-7DCC-DC75-7E57-245FA06180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21343" y="792993"/>
            <a:ext cx="6349310" cy="519522"/>
          </a:xfrm>
        </p:spPr>
        <p:txBody>
          <a:bodyPr anchor="b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3000" b="1" spc="0" dirty="0">
                <a:ln>
                  <a:solidFill>
                    <a:srgbClr val="66FFFF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ĐẠI HỌC CÔNG NGHIỆP HÀ NỘI</a:t>
            </a:r>
          </a:p>
        </p:txBody>
      </p:sp>
      <p:sp>
        <p:nvSpPr>
          <p:cNvPr id="22" name="Subtitle 2">
            <a:extLst>
              <a:ext uri="{FF2B5EF4-FFF2-40B4-BE49-F238E27FC236}">
                <a16:creationId xmlns:a16="http://schemas.microsoft.com/office/drawing/2014/main" id="{FCAEEF22-82EA-52CC-100E-FE0F4DEA8F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54522" y="1367145"/>
            <a:ext cx="4482952" cy="624246"/>
          </a:xfrm>
        </p:spPr>
        <p:txBody>
          <a:bodyPr anchor="t">
            <a:normAutofit fontScale="92500"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KHOA CÔNG NGHỆ THÔNG TIN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2C0D5A1-7618-0F64-DFFF-22349F0BF176}"/>
              </a:ext>
            </a:extLst>
          </p:cNvPr>
          <p:cNvSpPr txBox="1"/>
          <p:nvPr/>
        </p:nvSpPr>
        <p:spPr>
          <a:xfrm>
            <a:off x="4187402" y="2364060"/>
            <a:ext cx="516583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n>
                  <a:solidFill>
                    <a:srgbClr val="66FFFF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ĐỒ ÁN TỐT NGHIỆP</a:t>
            </a:r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CD35D30A-7350-259A-9C17-2A634E3D66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9422" y="2437720"/>
            <a:ext cx="1599424" cy="1516079"/>
          </a:xfrm>
          <a:prstGeom prst="rect">
            <a:avLst/>
          </a:prstGeom>
          <a:noFill/>
          <a:ln w="19050">
            <a:solidFill>
              <a:srgbClr val="00B0F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D13C702-26CF-E1DC-BB20-F6AE36687888}"/>
              </a:ext>
            </a:extLst>
          </p:cNvPr>
          <p:cNvSpPr txBox="1"/>
          <p:nvPr/>
        </p:nvSpPr>
        <p:spPr>
          <a:xfrm>
            <a:off x="4187402" y="3071946"/>
            <a:ext cx="5868696" cy="1421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GVHD: 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ThS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Nguyễn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Thị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Cẩm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Ngoan</a:t>
            </a:r>
            <a:b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Sinh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Nguyễn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Hồng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Phong</a:t>
            </a:r>
            <a:b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Mã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sinh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 2020603340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692FD50-1E93-D7A4-3E07-866884FD163E}"/>
              </a:ext>
            </a:extLst>
          </p:cNvPr>
          <p:cNvCxnSpPr>
            <a:cxnSpLocks/>
          </p:cNvCxnSpPr>
          <p:nvPr/>
        </p:nvCxnSpPr>
        <p:spPr>
          <a:xfrm>
            <a:off x="4423363" y="3526433"/>
            <a:ext cx="782320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0BC24E1-F555-1E3C-5A25-A0B460E99768}"/>
              </a:ext>
            </a:extLst>
          </p:cNvPr>
          <p:cNvCxnSpPr>
            <a:cxnSpLocks/>
          </p:cNvCxnSpPr>
          <p:nvPr/>
        </p:nvCxnSpPr>
        <p:spPr>
          <a:xfrm>
            <a:off x="4423363" y="3964605"/>
            <a:ext cx="1078294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7E534EE5-5A20-307D-F79C-87E0D2718123}"/>
              </a:ext>
            </a:extLst>
          </p:cNvPr>
          <p:cNvCxnSpPr>
            <a:cxnSpLocks/>
          </p:cNvCxnSpPr>
          <p:nvPr/>
        </p:nvCxnSpPr>
        <p:spPr>
          <a:xfrm>
            <a:off x="4423363" y="4464750"/>
            <a:ext cx="1361440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Subtitle 2">
            <a:extLst>
              <a:ext uri="{FF2B5EF4-FFF2-40B4-BE49-F238E27FC236}">
                <a16:creationId xmlns:a16="http://schemas.microsoft.com/office/drawing/2014/main" id="{9FB803F9-1545-C1C2-46BC-E015B8CE11F3}"/>
              </a:ext>
            </a:extLst>
          </p:cNvPr>
          <p:cNvSpPr txBox="1">
            <a:spLocks/>
          </p:cNvSpPr>
          <p:nvPr/>
        </p:nvSpPr>
        <p:spPr>
          <a:xfrm>
            <a:off x="3745899" y="5877362"/>
            <a:ext cx="4700198" cy="62424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NGÀNH KỸ THUẬT PHẦN MỀM -</a:t>
            </a:r>
          </a:p>
        </p:txBody>
      </p:sp>
      <p:sp>
        <p:nvSpPr>
          <p:cNvPr id="37" name="Flowchart: Manual Operation 36">
            <a:extLst>
              <a:ext uri="{FF2B5EF4-FFF2-40B4-BE49-F238E27FC236}">
                <a16:creationId xmlns:a16="http://schemas.microsoft.com/office/drawing/2014/main" id="{9374F183-527A-7C4D-FF37-1F3EFE43D564}"/>
              </a:ext>
            </a:extLst>
          </p:cNvPr>
          <p:cNvSpPr/>
          <p:nvPr/>
        </p:nvSpPr>
        <p:spPr>
          <a:xfrm>
            <a:off x="2568440" y="4147764"/>
            <a:ext cx="1181387" cy="166609"/>
          </a:xfrm>
          <a:prstGeom prst="flowChartManualOperation">
            <a:avLst/>
          </a:prstGeom>
          <a:solidFill>
            <a:schemeClr val="bg1"/>
          </a:solidFill>
          <a:ln>
            <a:solidFill>
              <a:srgbClr val="66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66FFFF"/>
                </a:solidFill>
              </a:ln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22EA6A9-84F5-90D8-D1D8-627E78B39C64}"/>
              </a:ext>
            </a:extLst>
          </p:cNvPr>
          <p:cNvGrpSpPr/>
          <p:nvPr/>
        </p:nvGrpSpPr>
        <p:grpSpPr>
          <a:xfrm>
            <a:off x="11778214" y="3672682"/>
            <a:ext cx="4034052" cy="3185318"/>
            <a:chOff x="7006089" y="3543751"/>
            <a:chExt cx="4034052" cy="3185318"/>
          </a:xfrm>
        </p:grpSpPr>
        <p:pic>
          <p:nvPicPr>
            <p:cNvPr id="3" name="Picture 2" descr="Hình ảnh đồ họa Chó PNG, 100000+ nguồn tải về miễn phí.">
              <a:extLst>
                <a:ext uri="{FF2B5EF4-FFF2-40B4-BE49-F238E27FC236}">
                  <a16:creationId xmlns:a16="http://schemas.microsoft.com/office/drawing/2014/main" id="{5F1EAB9C-AE8D-1A62-1CAC-CCBEE99B6C2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06089" y="3543751"/>
              <a:ext cx="3185318" cy="31853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6" descr="TÌNH TRẠNG CƠ THỂ MÈO VÀ CHẾ ĐỘ DINH DƯỠNG">
              <a:extLst>
                <a:ext uri="{FF2B5EF4-FFF2-40B4-BE49-F238E27FC236}">
                  <a16:creationId xmlns:a16="http://schemas.microsoft.com/office/drawing/2014/main" id="{FDB61851-4306-B5C5-69F8-7CFD0F75D1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68429" y="4034946"/>
              <a:ext cx="2271712" cy="24383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1608541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F5CCFD68-957F-F1B4-E342-0CB889E72A40}"/>
              </a:ext>
            </a:extLst>
          </p:cNvPr>
          <p:cNvSpPr/>
          <p:nvPr/>
        </p:nvSpPr>
        <p:spPr>
          <a:xfrm>
            <a:off x="177798" y="386080"/>
            <a:ext cx="11836400" cy="6329680"/>
          </a:xfrm>
          <a:prstGeom prst="rect">
            <a:avLst/>
          </a:prstGeom>
          <a:noFill/>
          <a:ln w="3175">
            <a:solidFill>
              <a:srgbClr val="66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2121A4C4-C3A2-4EF8-824D-D22B840CC015}"/>
              </a:ext>
            </a:extLst>
          </p:cNvPr>
          <p:cNvSpPr/>
          <p:nvPr/>
        </p:nvSpPr>
        <p:spPr>
          <a:xfrm>
            <a:off x="426718" y="142240"/>
            <a:ext cx="11338560" cy="738692"/>
          </a:xfrm>
          <a:prstGeom prst="roundRect">
            <a:avLst>
              <a:gd name="adj" fmla="val 0"/>
            </a:avLst>
          </a:pr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6000" contrast="32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532751" b="-230659"/>
            </a:stretch>
          </a:blipFill>
          <a:ln w="9525">
            <a:solidFill>
              <a:srgbClr val="66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C482247-4F27-E9AF-FEB4-9E734489470B}"/>
              </a:ext>
            </a:extLst>
          </p:cNvPr>
          <p:cNvSpPr/>
          <p:nvPr/>
        </p:nvSpPr>
        <p:spPr>
          <a:xfrm>
            <a:off x="426717" y="1020997"/>
            <a:ext cx="4714243" cy="574123"/>
          </a:xfrm>
          <a:prstGeom prst="roundRect">
            <a:avLst>
              <a:gd name="adj" fmla="val 0"/>
            </a:avLst>
          </a:pr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6000" contrast="32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532751" b="-230659"/>
            </a:stretch>
          </a:blipFill>
          <a:ln w="9525">
            <a:solidFill>
              <a:srgbClr val="66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7EDAA4D-5D1C-FE2E-833B-C85C0783EBDD}"/>
              </a:ext>
            </a:extLst>
          </p:cNvPr>
          <p:cNvSpPr txBox="1">
            <a:spLocks/>
          </p:cNvSpPr>
          <p:nvPr/>
        </p:nvSpPr>
        <p:spPr>
          <a:xfrm>
            <a:off x="565863" y="1015187"/>
            <a:ext cx="4575097" cy="51952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solidFill>
                    <a:srgbClr val="66FFFF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2.3. </a:t>
            </a:r>
            <a:r>
              <a:rPr kumimoji="0" lang="en-US" sz="2400" b="1" i="0" u="none" strike="noStrike" kern="1200" cap="none" spc="0" normalizeH="0" baseline="0" noProof="0" dirty="0" err="1">
                <a:ln>
                  <a:solidFill>
                    <a:srgbClr val="66FFFF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Thiết</a:t>
            </a:r>
            <a:r>
              <a:rPr kumimoji="0" lang="en-US" sz="2400" b="1" i="0" u="none" strike="noStrike" kern="1200" cap="none" spc="0" normalizeH="0" baseline="0" noProof="0" dirty="0">
                <a:ln>
                  <a:solidFill>
                    <a:srgbClr val="66FFFF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solidFill>
                    <a:srgbClr val="66FFFF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kế</a:t>
            </a:r>
            <a:r>
              <a:rPr kumimoji="0" lang="en-US" sz="2400" b="1" i="0" u="none" strike="noStrike" kern="1200" cap="none" spc="0" normalizeH="0" baseline="0" noProof="0" dirty="0">
                <a:ln>
                  <a:solidFill>
                    <a:srgbClr val="66FFFF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solidFill>
                    <a:srgbClr val="66FFFF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cơ</a:t>
            </a:r>
            <a:r>
              <a:rPr kumimoji="0" lang="en-US" sz="2400" b="1" i="0" u="none" strike="noStrike" kern="1200" cap="none" spc="0" normalizeH="0" baseline="0" noProof="0" dirty="0">
                <a:ln>
                  <a:solidFill>
                    <a:srgbClr val="66FFFF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solidFill>
                    <a:srgbClr val="66FFFF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sở</a:t>
            </a:r>
            <a:r>
              <a:rPr kumimoji="0" lang="en-US" sz="2400" b="1" i="0" u="none" strike="noStrike" kern="1200" cap="none" spc="0" normalizeH="0" baseline="0" noProof="0" dirty="0">
                <a:ln>
                  <a:solidFill>
                    <a:srgbClr val="66FFFF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solidFill>
                    <a:srgbClr val="66FFFF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dữ</a:t>
            </a:r>
            <a:r>
              <a:rPr kumimoji="0" lang="en-US" sz="2400" b="1" i="0" u="none" strike="noStrike" kern="1200" cap="none" spc="0" normalizeH="0" baseline="0" noProof="0" dirty="0">
                <a:ln>
                  <a:solidFill>
                    <a:srgbClr val="66FFFF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solidFill>
                    <a:srgbClr val="66FFFF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liệu</a:t>
            </a:r>
            <a:r>
              <a:rPr kumimoji="0" lang="en-US" sz="2400" b="1" i="0" u="none" strike="noStrike" kern="1200" cap="none" spc="0" normalizeH="0" baseline="0" noProof="0" dirty="0">
                <a:ln>
                  <a:solidFill>
                    <a:srgbClr val="66FFFF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, </a:t>
            </a:r>
            <a:r>
              <a:rPr kumimoji="0" lang="en-US" sz="2400" b="1" i="0" u="none" strike="noStrike" kern="1200" cap="none" spc="0" normalizeH="0" baseline="0" noProof="0" dirty="0" err="1">
                <a:ln>
                  <a:solidFill>
                    <a:srgbClr val="66FFFF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đặc</a:t>
            </a:r>
            <a:r>
              <a:rPr kumimoji="0" lang="en-US" sz="2400" b="1" i="0" u="none" strike="noStrike" kern="1200" cap="none" spc="0" normalizeH="0" baseline="0" noProof="0" dirty="0">
                <a:ln>
                  <a:solidFill>
                    <a:srgbClr val="66FFFF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solidFill>
                    <a:srgbClr val="66FFFF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tả</a:t>
            </a:r>
            <a:endParaRPr kumimoji="0" lang="en-US" sz="2400" b="1" i="0" u="none" strike="noStrike" kern="1200" cap="none" spc="0" normalizeH="0" baseline="0" noProof="0" dirty="0">
              <a:ln>
                <a:solidFill>
                  <a:srgbClr val="66FFFF"/>
                </a:solidFill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BC7C77B1-EC9C-12E0-6E5C-514CE924CC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863" y="251825"/>
            <a:ext cx="548083" cy="519522"/>
          </a:xfrm>
          <a:prstGeom prst="rect">
            <a:avLst/>
          </a:prstGeom>
          <a:noFill/>
          <a:ln w="19050">
            <a:solidFill>
              <a:srgbClr val="66FFF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5BE7E28D-70A2-5AEF-0862-B0BC0C2C017D}"/>
              </a:ext>
            </a:extLst>
          </p:cNvPr>
          <p:cNvCxnSpPr>
            <a:cxnSpLocks/>
            <a:stCxn id="16" idx="2"/>
            <a:endCxn id="4" idx="3"/>
          </p:cNvCxnSpPr>
          <p:nvPr/>
        </p:nvCxnSpPr>
        <p:spPr>
          <a:xfrm rot="5400000">
            <a:off x="5404916" y="616976"/>
            <a:ext cx="427127" cy="955038"/>
          </a:xfrm>
          <a:prstGeom prst="bentConnector2">
            <a:avLst/>
          </a:prstGeom>
          <a:ln w="12700">
            <a:solidFill>
              <a:srgbClr val="66FF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itle 1">
            <a:extLst>
              <a:ext uri="{FF2B5EF4-FFF2-40B4-BE49-F238E27FC236}">
                <a16:creationId xmlns:a16="http://schemas.microsoft.com/office/drawing/2014/main" id="{076A23B0-60B6-C8A1-8BAE-E5C1ADDF6CB7}"/>
              </a:ext>
            </a:extLst>
          </p:cNvPr>
          <p:cNvSpPr txBox="1">
            <a:spLocks/>
          </p:cNvSpPr>
          <p:nvPr/>
        </p:nvSpPr>
        <p:spPr>
          <a:xfrm>
            <a:off x="1384469" y="251825"/>
            <a:ext cx="9423057" cy="51952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 dirty="0">
                <a:ln>
                  <a:solidFill>
                    <a:srgbClr val="66FFFF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II. PHÂN TÍCH THIẾT KẾ HỆ THỐNG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B3F6ABA-401A-252F-10DD-ACB3CE5836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792" y="2025198"/>
            <a:ext cx="5497807" cy="3959040"/>
          </a:xfrm>
          <a:prstGeom prst="rect">
            <a:avLst/>
          </a:prstGeom>
          <a:ln>
            <a:solidFill>
              <a:srgbClr val="66FFFF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67FA03-755A-63E0-FD91-93CE1FB6B1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20717" y="2025198"/>
            <a:ext cx="5646045" cy="2953202"/>
          </a:xfrm>
          <a:prstGeom prst="rect">
            <a:avLst/>
          </a:prstGeom>
          <a:ln>
            <a:solidFill>
              <a:srgbClr val="66FFFF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9AC66FD-F84B-C832-CE62-7BAFC27F59C1}"/>
              </a:ext>
            </a:extLst>
          </p:cNvPr>
          <p:cNvSpPr txBox="1"/>
          <p:nvPr/>
        </p:nvSpPr>
        <p:spPr>
          <a:xfrm>
            <a:off x="1669372" y="5987383"/>
            <a:ext cx="32544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i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sz="20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i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</a:t>
            </a:r>
            <a:r>
              <a:rPr lang="en-US" sz="20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use case </a:t>
            </a:r>
            <a:r>
              <a:rPr lang="en-US" sz="2000" i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Khách</a:t>
            </a:r>
            <a:r>
              <a:rPr lang="en-US" sz="20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i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endParaRPr lang="en-US" sz="2000" i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A811E39-563E-4692-F8D7-F30B7FC4CB6B}"/>
              </a:ext>
            </a:extLst>
          </p:cNvPr>
          <p:cNvSpPr txBox="1"/>
          <p:nvPr/>
        </p:nvSpPr>
        <p:spPr>
          <a:xfrm>
            <a:off x="7874147" y="4978400"/>
            <a:ext cx="26484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i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sz="20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i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</a:t>
            </a:r>
            <a:r>
              <a:rPr lang="en-US" sz="20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use case admin</a:t>
            </a:r>
          </a:p>
        </p:txBody>
      </p:sp>
    </p:spTree>
    <p:extLst>
      <p:ext uri="{BB962C8B-B14F-4D97-AF65-F5344CB8AC3E}">
        <p14:creationId xmlns:p14="http://schemas.microsoft.com/office/powerpoint/2010/main" val="11262199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F5CCFD68-957F-F1B4-E342-0CB889E72A40}"/>
              </a:ext>
            </a:extLst>
          </p:cNvPr>
          <p:cNvSpPr/>
          <p:nvPr/>
        </p:nvSpPr>
        <p:spPr>
          <a:xfrm>
            <a:off x="177798" y="386080"/>
            <a:ext cx="11836400" cy="6329680"/>
          </a:xfrm>
          <a:prstGeom prst="rect">
            <a:avLst/>
          </a:prstGeom>
          <a:noFill/>
          <a:ln w="3175">
            <a:solidFill>
              <a:srgbClr val="66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2121A4C4-C3A2-4EF8-824D-D22B840CC015}"/>
              </a:ext>
            </a:extLst>
          </p:cNvPr>
          <p:cNvSpPr/>
          <p:nvPr/>
        </p:nvSpPr>
        <p:spPr>
          <a:xfrm>
            <a:off x="426718" y="142240"/>
            <a:ext cx="11338560" cy="738692"/>
          </a:xfrm>
          <a:prstGeom prst="roundRect">
            <a:avLst>
              <a:gd name="adj" fmla="val 0"/>
            </a:avLst>
          </a:pr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6000" contrast="32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532751" b="-230659"/>
            </a:stretch>
          </a:blipFill>
          <a:ln w="9525">
            <a:solidFill>
              <a:srgbClr val="66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C482247-4F27-E9AF-FEB4-9E734489470B}"/>
              </a:ext>
            </a:extLst>
          </p:cNvPr>
          <p:cNvSpPr/>
          <p:nvPr/>
        </p:nvSpPr>
        <p:spPr>
          <a:xfrm>
            <a:off x="681156" y="1816059"/>
            <a:ext cx="4033523" cy="574123"/>
          </a:xfrm>
          <a:prstGeom prst="roundRect">
            <a:avLst>
              <a:gd name="adj" fmla="val 0"/>
            </a:avLst>
          </a:pr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6000" contrast="32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532751" b="-230659"/>
            </a:stretch>
          </a:blipFill>
          <a:ln w="9525">
            <a:solidFill>
              <a:srgbClr val="66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ln>
                  <a:solidFill>
                    <a:srgbClr val="66FFFF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Giao </a:t>
            </a:r>
            <a:r>
              <a:rPr lang="en-US" sz="2400" dirty="0" err="1">
                <a:ln>
                  <a:solidFill>
                    <a:srgbClr val="66FFFF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endParaRPr kumimoji="0" lang="en-US" sz="2400" b="0" i="0" u="none" strike="noStrike" kern="1200" cap="none" spc="0" normalizeH="0" baseline="0" noProof="0" dirty="0">
              <a:ln>
                <a:solidFill>
                  <a:srgbClr val="66FFFF"/>
                </a:solidFill>
              </a:ln>
              <a:solidFill>
                <a:schemeClr val="bg1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BC7C77B1-EC9C-12E0-6E5C-514CE924CC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863" y="251825"/>
            <a:ext cx="548083" cy="519522"/>
          </a:xfrm>
          <a:prstGeom prst="rect">
            <a:avLst/>
          </a:prstGeom>
          <a:noFill/>
          <a:ln w="19050">
            <a:solidFill>
              <a:srgbClr val="66FFF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5BE7E28D-70A2-5AEF-0862-B0BC0C2C017D}"/>
              </a:ext>
            </a:extLst>
          </p:cNvPr>
          <p:cNvCxnSpPr>
            <a:stCxn id="16" idx="2"/>
            <a:endCxn id="4" idx="3"/>
          </p:cNvCxnSpPr>
          <p:nvPr/>
        </p:nvCxnSpPr>
        <p:spPr>
          <a:xfrm rot="5400000">
            <a:off x="4794245" y="801367"/>
            <a:ext cx="1222189" cy="1381319"/>
          </a:xfrm>
          <a:prstGeom prst="bentConnector2">
            <a:avLst/>
          </a:prstGeom>
          <a:ln w="19050">
            <a:solidFill>
              <a:srgbClr val="66FF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itle 1">
            <a:extLst>
              <a:ext uri="{FF2B5EF4-FFF2-40B4-BE49-F238E27FC236}">
                <a16:creationId xmlns:a16="http://schemas.microsoft.com/office/drawing/2014/main" id="{076A23B0-60B6-C8A1-8BAE-E5C1ADDF6CB7}"/>
              </a:ext>
            </a:extLst>
          </p:cNvPr>
          <p:cNvSpPr txBox="1">
            <a:spLocks/>
          </p:cNvSpPr>
          <p:nvPr/>
        </p:nvSpPr>
        <p:spPr>
          <a:xfrm>
            <a:off x="1384469" y="239489"/>
            <a:ext cx="9423057" cy="51952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 dirty="0">
                <a:ln>
                  <a:solidFill>
                    <a:srgbClr val="66FFFF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III. KIỂM THỬ PHẦN MỀM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EAFD72A-093B-F8DB-0F30-5A5CE5F921EF}"/>
              </a:ext>
            </a:extLst>
          </p:cNvPr>
          <p:cNvSpPr/>
          <p:nvPr/>
        </p:nvSpPr>
        <p:spPr>
          <a:xfrm>
            <a:off x="681155" y="2751185"/>
            <a:ext cx="4033523" cy="574123"/>
          </a:xfrm>
          <a:prstGeom prst="roundRect">
            <a:avLst>
              <a:gd name="adj" fmla="val 0"/>
            </a:avLst>
          </a:pr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6000" contrast="32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532751" b="-230659"/>
            </a:stretch>
          </a:blipFill>
          <a:ln w="9525">
            <a:solidFill>
              <a:srgbClr val="66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err="1">
                <a:ln>
                  <a:solidFill>
                    <a:srgbClr val="66FFFF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2400" dirty="0">
                <a:ln>
                  <a:solidFill>
                    <a:srgbClr val="66FFFF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n>
                  <a:solidFill>
                    <a:srgbClr val="66FFFF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2400" dirty="0">
                <a:ln>
                  <a:solidFill>
                    <a:srgbClr val="66FFFF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n>
                  <a:solidFill>
                    <a:srgbClr val="66FFFF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đăng</a:t>
            </a:r>
            <a:r>
              <a:rPr lang="en-US" sz="2400" dirty="0">
                <a:ln>
                  <a:solidFill>
                    <a:srgbClr val="66FFFF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n>
                  <a:solidFill>
                    <a:srgbClr val="66FFFF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nhập</a:t>
            </a:r>
            <a:endParaRPr kumimoji="0" lang="en-US" sz="2400" b="0" i="0" u="none" strike="noStrike" kern="1200" cap="none" spc="0" normalizeH="0" baseline="0" noProof="0" dirty="0">
              <a:ln>
                <a:solidFill>
                  <a:srgbClr val="66FFFF"/>
                </a:solidFill>
              </a:ln>
              <a:solidFill>
                <a:schemeClr val="bg1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E9002B1E-582D-CACF-4C4D-C633494F5D80}"/>
              </a:ext>
            </a:extLst>
          </p:cNvPr>
          <p:cNvSpPr/>
          <p:nvPr/>
        </p:nvSpPr>
        <p:spPr>
          <a:xfrm>
            <a:off x="7237453" y="2751184"/>
            <a:ext cx="4033523" cy="574123"/>
          </a:xfrm>
          <a:prstGeom prst="roundRect">
            <a:avLst>
              <a:gd name="adj" fmla="val 0"/>
            </a:avLst>
          </a:pr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6000" contrast="32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532751" b="-230659"/>
            </a:stretch>
          </a:blipFill>
          <a:ln w="9525">
            <a:solidFill>
              <a:srgbClr val="66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err="1">
                <a:ln>
                  <a:solidFill>
                    <a:srgbClr val="66FFFF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2400" dirty="0">
                <a:ln>
                  <a:solidFill>
                    <a:srgbClr val="66FFFF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n>
                  <a:solidFill>
                    <a:srgbClr val="66FFFF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2400" dirty="0">
                <a:ln>
                  <a:solidFill>
                    <a:srgbClr val="66FFFF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n>
                  <a:solidFill>
                    <a:srgbClr val="66FFFF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thêm</a:t>
            </a:r>
            <a:r>
              <a:rPr lang="en-US" sz="2400" dirty="0">
                <a:ln>
                  <a:solidFill>
                    <a:srgbClr val="66FFFF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n>
                  <a:solidFill>
                    <a:srgbClr val="66FFFF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sz="2400" dirty="0">
                <a:ln>
                  <a:solidFill>
                    <a:srgbClr val="66FFFF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n>
                  <a:solidFill>
                    <a:srgbClr val="66FFFF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endParaRPr kumimoji="0" lang="en-US" sz="2400" b="0" i="0" u="none" strike="noStrike" kern="1200" cap="none" spc="0" normalizeH="0" baseline="0" noProof="0" dirty="0">
              <a:ln>
                <a:solidFill>
                  <a:srgbClr val="66FFFF"/>
                </a:solidFill>
              </a:ln>
              <a:solidFill>
                <a:schemeClr val="bg1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453412B4-5166-DCDB-8604-1FB82B31080B}"/>
              </a:ext>
            </a:extLst>
          </p:cNvPr>
          <p:cNvSpPr/>
          <p:nvPr/>
        </p:nvSpPr>
        <p:spPr>
          <a:xfrm>
            <a:off x="681155" y="3802542"/>
            <a:ext cx="5689985" cy="574123"/>
          </a:xfrm>
          <a:prstGeom prst="roundRect">
            <a:avLst>
              <a:gd name="adj" fmla="val 0"/>
            </a:avLst>
          </a:pr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6000" contrast="32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532751" b="-230659"/>
            </a:stretch>
          </a:blipFill>
          <a:ln w="9525">
            <a:solidFill>
              <a:srgbClr val="66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err="1">
                <a:ln>
                  <a:solidFill>
                    <a:srgbClr val="66FFFF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2400" dirty="0">
                <a:ln>
                  <a:solidFill>
                    <a:srgbClr val="66FFFF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n>
                  <a:solidFill>
                    <a:srgbClr val="66FFFF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2400" dirty="0">
                <a:ln>
                  <a:solidFill>
                    <a:srgbClr val="66FFFF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n>
                  <a:solidFill>
                    <a:srgbClr val="66FFFF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chỉnh</a:t>
            </a:r>
            <a:r>
              <a:rPr lang="en-US" sz="2400" dirty="0">
                <a:ln>
                  <a:solidFill>
                    <a:srgbClr val="66FFFF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n>
                  <a:solidFill>
                    <a:srgbClr val="66FFFF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sửa</a:t>
            </a:r>
            <a:r>
              <a:rPr lang="en-US" sz="2400" dirty="0">
                <a:ln>
                  <a:solidFill>
                    <a:srgbClr val="66FFFF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n>
                  <a:solidFill>
                    <a:srgbClr val="66FFFF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2400" dirty="0">
                <a:ln>
                  <a:solidFill>
                    <a:srgbClr val="66FFFF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tin </a:t>
            </a:r>
            <a:r>
              <a:rPr lang="en-US" sz="2400" dirty="0" err="1">
                <a:ln>
                  <a:solidFill>
                    <a:srgbClr val="66FFFF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sz="2400" dirty="0">
                <a:ln>
                  <a:solidFill>
                    <a:srgbClr val="66FFFF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n>
                  <a:solidFill>
                    <a:srgbClr val="66FFFF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endParaRPr kumimoji="0" lang="en-US" sz="2400" b="0" i="0" u="none" strike="noStrike" kern="1200" cap="none" spc="0" normalizeH="0" baseline="0" noProof="0" dirty="0">
              <a:ln>
                <a:solidFill>
                  <a:srgbClr val="66FFFF"/>
                </a:solidFill>
              </a:ln>
              <a:solidFill>
                <a:schemeClr val="bg1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2383E88-6D2E-D70A-46AD-5485411012EF}"/>
              </a:ext>
            </a:extLst>
          </p:cNvPr>
          <p:cNvSpPr/>
          <p:nvPr/>
        </p:nvSpPr>
        <p:spPr>
          <a:xfrm>
            <a:off x="7237453" y="1816059"/>
            <a:ext cx="4033523" cy="574123"/>
          </a:xfrm>
          <a:prstGeom prst="roundRect">
            <a:avLst>
              <a:gd name="adj" fmla="val 0"/>
            </a:avLst>
          </a:pr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6000" contrast="32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532751" b="-230659"/>
            </a:stretch>
          </a:blipFill>
          <a:ln w="9525">
            <a:solidFill>
              <a:srgbClr val="66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err="1">
                <a:ln>
                  <a:solidFill>
                    <a:srgbClr val="66FFFF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2400" dirty="0">
                <a:ln>
                  <a:solidFill>
                    <a:srgbClr val="66FFFF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n>
                  <a:solidFill>
                    <a:srgbClr val="66FFFF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2400" dirty="0">
                <a:ln>
                  <a:solidFill>
                    <a:srgbClr val="66FFFF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n>
                  <a:solidFill>
                    <a:srgbClr val="66FFFF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xóa</a:t>
            </a:r>
            <a:r>
              <a:rPr lang="en-US" sz="2400" dirty="0">
                <a:ln>
                  <a:solidFill>
                    <a:srgbClr val="66FFFF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n>
                  <a:solidFill>
                    <a:srgbClr val="66FFFF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sz="2400" dirty="0">
                <a:ln>
                  <a:solidFill>
                    <a:srgbClr val="66FFFF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n>
                  <a:solidFill>
                    <a:srgbClr val="66FFFF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endParaRPr kumimoji="0" lang="en-US" sz="2400" b="0" i="0" u="none" strike="noStrike" kern="1200" cap="none" spc="0" normalizeH="0" baseline="0" noProof="0" dirty="0">
              <a:ln>
                <a:solidFill>
                  <a:srgbClr val="66FFFF"/>
                </a:solidFill>
              </a:ln>
              <a:solidFill>
                <a:schemeClr val="bg1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6A2BC25E-FAED-4A37-6E1D-2B62AEE57D92}"/>
              </a:ext>
            </a:extLst>
          </p:cNvPr>
          <p:cNvCxnSpPr>
            <a:stCxn id="16" idx="2"/>
            <a:endCxn id="9" idx="3"/>
          </p:cNvCxnSpPr>
          <p:nvPr/>
        </p:nvCxnSpPr>
        <p:spPr>
          <a:xfrm rot="5400000">
            <a:off x="4326681" y="1268929"/>
            <a:ext cx="2157315" cy="1381320"/>
          </a:xfrm>
          <a:prstGeom prst="bentConnector2">
            <a:avLst/>
          </a:prstGeom>
          <a:ln>
            <a:solidFill>
              <a:srgbClr val="66FF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ECD34100-BD84-58B2-3A02-1D0B7D183B61}"/>
              </a:ext>
            </a:extLst>
          </p:cNvPr>
          <p:cNvCxnSpPr>
            <a:stCxn id="16" idx="2"/>
            <a:endCxn id="12" idx="1"/>
          </p:cNvCxnSpPr>
          <p:nvPr/>
        </p:nvCxnSpPr>
        <p:spPr>
          <a:xfrm rot="16200000" flipH="1">
            <a:off x="6055631" y="921298"/>
            <a:ext cx="1222189" cy="1141455"/>
          </a:xfrm>
          <a:prstGeom prst="bentConnector2">
            <a:avLst/>
          </a:prstGeom>
          <a:ln>
            <a:solidFill>
              <a:srgbClr val="66FF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64A875B4-9AAB-3155-5AF4-EE4DE76C8A9F}"/>
              </a:ext>
            </a:extLst>
          </p:cNvPr>
          <p:cNvCxnSpPr>
            <a:stCxn id="16" idx="2"/>
            <a:endCxn id="10" idx="1"/>
          </p:cNvCxnSpPr>
          <p:nvPr/>
        </p:nvCxnSpPr>
        <p:spPr>
          <a:xfrm rot="16200000" flipH="1">
            <a:off x="5588068" y="1388861"/>
            <a:ext cx="2157314" cy="1141455"/>
          </a:xfrm>
          <a:prstGeom prst="bentConnector2">
            <a:avLst/>
          </a:prstGeom>
          <a:ln>
            <a:solidFill>
              <a:srgbClr val="66FF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35CF7E6F-8054-5544-A801-3AAB41839562}"/>
              </a:ext>
            </a:extLst>
          </p:cNvPr>
          <p:cNvCxnSpPr>
            <a:stCxn id="16" idx="2"/>
            <a:endCxn id="11" idx="3"/>
          </p:cNvCxnSpPr>
          <p:nvPr/>
        </p:nvCxnSpPr>
        <p:spPr>
          <a:xfrm rot="16200000" flipH="1">
            <a:off x="4629233" y="2347697"/>
            <a:ext cx="3208672" cy="275142"/>
          </a:xfrm>
          <a:prstGeom prst="bentConnector4">
            <a:avLst>
              <a:gd name="adj1" fmla="val 51860"/>
              <a:gd name="adj2" fmla="val 2047569"/>
            </a:avLst>
          </a:prstGeom>
          <a:ln>
            <a:solidFill>
              <a:srgbClr val="66FF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830D5067-B81C-0F3B-0A0F-29727BA1216C}"/>
              </a:ext>
            </a:extLst>
          </p:cNvPr>
          <p:cNvSpPr/>
          <p:nvPr/>
        </p:nvSpPr>
        <p:spPr>
          <a:xfrm>
            <a:off x="4259024" y="1626330"/>
            <a:ext cx="802640" cy="701040"/>
          </a:xfrm>
          <a:custGeom>
            <a:avLst/>
            <a:gdLst>
              <a:gd name="connsiteX0" fmla="*/ 0 w 802640"/>
              <a:gd name="connsiteY0" fmla="*/ 132080 h 701040"/>
              <a:gd name="connsiteX1" fmla="*/ 172720 w 802640"/>
              <a:gd name="connsiteY1" fmla="*/ 701040 h 701040"/>
              <a:gd name="connsiteX2" fmla="*/ 802640 w 802640"/>
              <a:gd name="connsiteY2" fmla="*/ 0 h 701040"/>
              <a:gd name="connsiteX3" fmla="*/ 568960 w 802640"/>
              <a:gd name="connsiteY3" fmla="*/ 40640 h 701040"/>
              <a:gd name="connsiteX4" fmla="*/ 284480 w 802640"/>
              <a:gd name="connsiteY4" fmla="*/ 396240 h 701040"/>
              <a:gd name="connsiteX5" fmla="*/ 172720 w 802640"/>
              <a:gd name="connsiteY5" fmla="*/ 71120 h 701040"/>
              <a:gd name="connsiteX6" fmla="*/ 0 w 802640"/>
              <a:gd name="connsiteY6" fmla="*/ 132080 h 701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02640" h="701040">
                <a:moveTo>
                  <a:pt x="0" y="132080"/>
                </a:moveTo>
                <a:lnTo>
                  <a:pt x="172720" y="701040"/>
                </a:lnTo>
                <a:lnTo>
                  <a:pt x="802640" y="0"/>
                </a:lnTo>
                <a:lnTo>
                  <a:pt x="568960" y="40640"/>
                </a:lnTo>
                <a:lnTo>
                  <a:pt x="284480" y="396240"/>
                </a:lnTo>
                <a:lnTo>
                  <a:pt x="172720" y="71120"/>
                </a:lnTo>
                <a:lnTo>
                  <a:pt x="0" y="132080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6774DF3-BBF6-871F-6719-6B04C3BD5F21}"/>
              </a:ext>
            </a:extLst>
          </p:cNvPr>
          <p:cNvSpPr/>
          <p:nvPr/>
        </p:nvSpPr>
        <p:spPr>
          <a:xfrm>
            <a:off x="4300102" y="2458433"/>
            <a:ext cx="802640" cy="701040"/>
          </a:xfrm>
          <a:custGeom>
            <a:avLst/>
            <a:gdLst>
              <a:gd name="connsiteX0" fmla="*/ 0 w 802640"/>
              <a:gd name="connsiteY0" fmla="*/ 132080 h 701040"/>
              <a:gd name="connsiteX1" fmla="*/ 172720 w 802640"/>
              <a:gd name="connsiteY1" fmla="*/ 701040 h 701040"/>
              <a:gd name="connsiteX2" fmla="*/ 802640 w 802640"/>
              <a:gd name="connsiteY2" fmla="*/ 0 h 701040"/>
              <a:gd name="connsiteX3" fmla="*/ 568960 w 802640"/>
              <a:gd name="connsiteY3" fmla="*/ 40640 h 701040"/>
              <a:gd name="connsiteX4" fmla="*/ 284480 w 802640"/>
              <a:gd name="connsiteY4" fmla="*/ 396240 h 701040"/>
              <a:gd name="connsiteX5" fmla="*/ 172720 w 802640"/>
              <a:gd name="connsiteY5" fmla="*/ 71120 h 701040"/>
              <a:gd name="connsiteX6" fmla="*/ 0 w 802640"/>
              <a:gd name="connsiteY6" fmla="*/ 132080 h 701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02640" h="701040">
                <a:moveTo>
                  <a:pt x="0" y="132080"/>
                </a:moveTo>
                <a:lnTo>
                  <a:pt x="172720" y="701040"/>
                </a:lnTo>
                <a:lnTo>
                  <a:pt x="802640" y="0"/>
                </a:lnTo>
                <a:lnTo>
                  <a:pt x="568960" y="40640"/>
                </a:lnTo>
                <a:lnTo>
                  <a:pt x="284480" y="396240"/>
                </a:lnTo>
                <a:lnTo>
                  <a:pt x="172720" y="71120"/>
                </a:lnTo>
                <a:lnTo>
                  <a:pt x="0" y="132080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FC95E99E-472D-D99A-16ED-CAC4D67A17BD}"/>
              </a:ext>
            </a:extLst>
          </p:cNvPr>
          <p:cNvSpPr/>
          <p:nvPr/>
        </p:nvSpPr>
        <p:spPr>
          <a:xfrm>
            <a:off x="10947809" y="1563612"/>
            <a:ext cx="802640" cy="701040"/>
          </a:xfrm>
          <a:custGeom>
            <a:avLst/>
            <a:gdLst>
              <a:gd name="connsiteX0" fmla="*/ 0 w 802640"/>
              <a:gd name="connsiteY0" fmla="*/ 132080 h 701040"/>
              <a:gd name="connsiteX1" fmla="*/ 172720 w 802640"/>
              <a:gd name="connsiteY1" fmla="*/ 701040 h 701040"/>
              <a:gd name="connsiteX2" fmla="*/ 802640 w 802640"/>
              <a:gd name="connsiteY2" fmla="*/ 0 h 701040"/>
              <a:gd name="connsiteX3" fmla="*/ 568960 w 802640"/>
              <a:gd name="connsiteY3" fmla="*/ 40640 h 701040"/>
              <a:gd name="connsiteX4" fmla="*/ 284480 w 802640"/>
              <a:gd name="connsiteY4" fmla="*/ 396240 h 701040"/>
              <a:gd name="connsiteX5" fmla="*/ 172720 w 802640"/>
              <a:gd name="connsiteY5" fmla="*/ 71120 h 701040"/>
              <a:gd name="connsiteX6" fmla="*/ 0 w 802640"/>
              <a:gd name="connsiteY6" fmla="*/ 132080 h 701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02640" h="701040">
                <a:moveTo>
                  <a:pt x="0" y="132080"/>
                </a:moveTo>
                <a:lnTo>
                  <a:pt x="172720" y="701040"/>
                </a:lnTo>
                <a:lnTo>
                  <a:pt x="802640" y="0"/>
                </a:lnTo>
                <a:lnTo>
                  <a:pt x="568960" y="40640"/>
                </a:lnTo>
                <a:lnTo>
                  <a:pt x="284480" y="396240"/>
                </a:lnTo>
                <a:lnTo>
                  <a:pt x="172720" y="71120"/>
                </a:lnTo>
                <a:lnTo>
                  <a:pt x="0" y="132080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999F0B00-4EB2-F008-0120-8A3424910C57}"/>
              </a:ext>
            </a:extLst>
          </p:cNvPr>
          <p:cNvSpPr/>
          <p:nvPr/>
        </p:nvSpPr>
        <p:spPr>
          <a:xfrm>
            <a:off x="11004270" y="2479159"/>
            <a:ext cx="802640" cy="701040"/>
          </a:xfrm>
          <a:custGeom>
            <a:avLst/>
            <a:gdLst>
              <a:gd name="connsiteX0" fmla="*/ 0 w 802640"/>
              <a:gd name="connsiteY0" fmla="*/ 132080 h 701040"/>
              <a:gd name="connsiteX1" fmla="*/ 172720 w 802640"/>
              <a:gd name="connsiteY1" fmla="*/ 701040 h 701040"/>
              <a:gd name="connsiteX2" fmla="*/ 802640 w 802640"/>
              <a:gd name="connsiteY2" fmla="*/ 0 h 701040"/>
              <a:gd name="connsiteX3" fmla="*/ 568960 w 802640"/>
              <a:gd name="connsiteY3" fmla="*/ 40640 h 701040"/>
              <a:gd name="connsiteX4" fmla="*/ 284480 w 802640"/>
              <a:gd name="connsiteY4" fmla="*/ 396240 h 701040"/>
              <a:gd name="connsiteX5" fmla="*/ 172720 w 802640"/>
              <a:gd name="connsiteY5" fmla="*/ 71120 h 701040"/>
              <a:gd name="connsiteX6" fmla="*/ 0 w 802640"/>
              <a:gd name="connsiteY6" fmla="*/ 132080 h 701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02640" h="701040">
                <a:moveTo>
                  <a:pt x="0" y="132080"/>
                </a:moveTo>
                <a:lnTo>
                  <a:pt x="172720" y="701040"/>
                </a:lnTo>
                <a:lnTo>
                  <a:pt x="802640" y="0"/>
                </a:lnTo>
                <a:lnTo>
                  <a:pt x="568960" y="40640"/>
                </a:lnTo>
                <a:lnTo>
                  <a:pt x="284480" y="396240"/>
                </a:lnTo>
                <a:lnTo>
                  <a:pt x="172720" y="71120"/>
                </a:lnTo>
                <a:lnTo>
                  <a:pt x="0" y="132080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7EC6B3B1-2A6E-C4DF-8521-9545665340F8}"/>
              </a:ext>
            </a:extLst>
          </p:cNvPr>
          <p:cNvSpPr/>
          <p:nvPr/>
        </p:nvSpPr>
        <p:spPr>
          <a:xfrm>
            <a:off x="6118304" y="3536925"/>
            <a:ext cx="802640" cy="701040"/>
          </a:xfrm>
          <a:custGeom>
            <a:avLst/>
            <a:gdLst>
              <a:gd name="connsiteX0" fmla="*/ 0 w 802640"/>
              <a:gd name="connsiteY0" fmla="*/ 132080 h 701040"/>
              <a:gd name="connsiteX1" fmla="*/ 172720 w 802640"/>
              <a:gd name="connsiteY1" fmla="*/ 701040 h 701040"/>
              <a:gd name="connsiteX2" fmla="*/ 802640 w 802640"/>
              <a:gd name="connsiteY2" fmla="*/ 0 h 701040"/>
              <a:gd name="connsiteX3" fmla="*/ 568960 w 802640"/>
              <a:gd name="connsiteY3" fmla="*/ 40640 h 701040"/>
              <a:gd name="connsiteX4" fmla="*/ 284480 w 802640"/>
              <a:gd name="connsiteY4" fmla="*/ 396240 h 701040"/>
              <a:gd name="connsiteX5" fmla="*/ 172720 w 802640"/>
              <a:gd name="connsiteY5" fmla="*/ 71120 h 701040"/>
              <a:gd name="connsiteX6" fmla="*/ 0 w 802640"/>
              <a:gd name="connsiteY6" fmla="*/ 132080 h 701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02640" h="701040">
                <a:moveTo>
                  <a:pt x="0" y="132080"/>
                </a:moveTo>
                <a:lnTo>
                  <a:pt x="172720" y="701040"/>
                </a:lnTo>
                <a:lnTo>
                  <a:pt x="802640" y="0"/>
                </a:lnTo>
                <a:lnTo>
                  <a:pt x="568960" y="40640"/>
                </a:lnTo>
                <a:lnTo>
                  <a:pt x="284480" y="396240"/>
                </a:lnTo>
                <a:lnTo>
                  <a:pt x="172720" y="71120"/>
                </a:lnTo>
                <a:lnTo>
                  <a:pt x="0" y="132080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8635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F5CCFD68-957F-F1B4-E342-0CB889E72A40}"/>
              </a:ext>
            </a:extLst>
          </p:cNvPr>
          <p:cNvSpPr/>
          <p:nvPr/>
        </p:nvSpPr>
        <p:spPr>
          <a:xfrm>
            <a:off x="177798" y="386080"/>
            <a:ext cx="11836400" cy="6329680"/>
          </a:xfrm>
          <a:prstGeom prst="rect">
            <a:avLst/>
          </a:prstGeom>
          <a:noFill/>
          <a:ln w="3175">
            <a:solidFill>
              <a:srgbClr val="66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2121A4C4-C3A2-4EF8-824D-D22B840CC015}"/>
              </a:ext>
            </a:extLst>
          </p:cNvPr>
          <p:cNvSpPr/>
          <p:nvPr/>
        </p:nvSpPr>
        <p:spPr>
          <a:xfrm>
            <a:off x="426718" y="142240"/>
            <a:ext cx="11338560" cy="738692"/>
          </a:xfrm>
          <a:prstGeom prst="roundRect">
            <a:avLst>
              <a:gd name="adj" fmla="val 0"/>
            </a:avLst>
          </a:pr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6000" contrast="32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532751" b="-230659"/>
            </a:stretch>
          </a:blipFill>
          <a:ln w="9525">
            <a:solidFill>
              <a:srgbClr val="66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BC7C77B1-EC9C-12E0-6E5C-514CE924CC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863" y="251825"/>
            <a:ext cx="548083" cy="519522"/>
          </a:xfrm>
          <a:prstGeom prst="rect">
            <a:avLst/>
          </a:prstGeom>
          <a:noFill/>
          <a:ln w="19050">
            <a:solidFill>
              <a:srgbClr val="66FFF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63A55538-E51B-3936-BCDD-FDEA50AA372F}"/>
              </a:ext>
            </a:extLst>
          </p:cNvPr>
          <p:cNvSpPr txBox="1">
            <a:spLocks/>
          </p:cNvSpPr>
          <p:nvPr/>
        </p:nvSpPr>
        <p:spPr>
          <a:xfrm>
            <a:off x="1384469" y="251825"/>
            <a:ext cx="9669611" cy="51952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 dirty="0">
                <a:ln>
                  <a:solidFill>
                    <a:srgbClr val="66FFFF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IV. DEMO SẢN PHẨM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391346-E3A0-FD70-26FC-56E016B24D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05065" y="1272434"/>
            <a:ext cx="9181865" cy="4556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3067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F5CCFD68-957F-F1B4-E342-0CB889E72A40}"/>
              </a:ext>
            </a:extLst>
          </p:cNvPr>
          <p:cNvSpPr/>
          <p:nvPr/>
        </p:nvSpPr>
        <p:spPr>
          <a:xfrm>
            <a:off x="177798" y="386080"/>
            <a:ext cx="11836400" cy="6329680"/>
          </a:xfrm>
          <a:prstGeom prst="rect">
            <a:avLst/>
          </a:prstGeom>
          <a:noFill/>
          <a:ln w="3175">
            <a:solidFill>
              <a:srgbClr val="66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2121A4C4-C3A2-4EF8-824D-D22B840CC015}"/>
              </a:ext>
            </a:extLst>
          </p:cNvPr>
          <p:cNvSpPr/>
          <p:nvPr/>
        </p:nvSpPr>
        <p:spPr>
          <a:xfrm>
            <a:off x="426718" y="142240"/>
            <a:ext cx="11338560" cy="738692"/>
          </a:xfrm>
          <a:prstGeom prst="roundRect">
            <a:avLst>
              <a:gd name="adj" fmla="val 0"/>
            </a:avLst>
          </a:pr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6000" contrast="32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532751" b="-230659"/>
            </a:stretch>
          </a:blipFill>
          <a:ln w="9525">
            <a:solidFill>
              <a:srgbClr val="66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BC7C77B1-EC9C-12E0-6E5C-514CE924CC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863" y="251825"/>
            <a:ext cx="548083" cy="519522"/>
          </a:xfrm>
          <a:prstGeom prst="rect">
            <a:avLst/>
          </a:prstGeom>
          <a:noFill/>
          <a:ln w="19050">
            <a:solidFill>
              <a:srgbClr val="66FFF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63A55538-E51B-3936-BCDD-FDEA50AA372F}"/>
              </a:ext>
            </a:extLst>
          </p:cNvPr>
          <p:cNvSpPr txBox="1">
            <a:spLocks/>
          </p:cNvSpPr>
          <p:nvPr/>
        </p:nvSpPr>
        <p:spPr>
          <a:xfrm>
            <a:off x="1384469" y="251825"/>
            <a:ext cx="9669611" cy="51952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 dirty="0">
                <a:ln>
                  <a:solidFill>
                    <a:srgbClr val="66FFFF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V. KẾT LUẬN VÀ HƯỚNG PHÁT TRIỂN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F72F2F-03E4-29C0-8A41-406FC88404A6}"/>
              </a:ext>
            </a:extLst>
          </p:cNvPr>
          <p:cNvSpPr txBox="1"/>
          <p:nvPr/>
        </p:nvSpPr>
        <p:spPr>
          <a:xfrm>
            <a:off x="706971" y="1224097"/>
            <a:ext cx="10778054" cy="5115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0215" algn="just">
              <a:lnSpc>
                <a:spcPct val="150000"/>
              </a:lnSpc>
            </a:pPr>
            <a:r>
              <a:rPr lang="en-US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Qua </a:t>
            </a:r>
            <a:r>
              <a:rPr lang="en-US" sz="20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quá</a:t>
            </a:r>
            <a:r>
              <a:rPr lang="en-US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trình</a:t>
            </a:r>
            <a:r>
              <a:rPr lang="en-US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làm</a:t>
            </a:r>
            <a:r>
              <a:rPr lang="en-US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đồ</a:t>
            </a:r>
            <a:r>
              <a:rPr lang="en-US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án</a:t>
            </a:r>
            <a:r>
              <a:rPr lang="en-US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20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mang</a:t>
            </a:r>
            <a:r>
              <a:rPr lang="en-US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lại</a:t>
            </a:r>
            <a:r>
              <a:rPr lang="en-US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rất</a:t>
            </a:r>
            <a:r>
              <a:rPr lang="en-US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nhiều</a:t>
            </a:r>
            <a:r>
              <a:rPr lang="en-US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kinh</a:t>
            </a:r>
            <a:r>
              <a:rPr lang="en-US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nghiệm</a:t>
            </a:r>
            <a:r>
              <a:rPr lang="en-US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20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kiến</a:t>
            </a:r>
            <a:r>
              <a:rPr lang="en-US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thức</a:t>
            </a:r>
            <a:r>
              <a:rPr lang="en-US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bổ</a:t>
            </a:r>
            <a:r>
              <a:rPr lang="en-US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ích</a:t>
            </a:r>
            <a:r>
              <a:rPr lang="en-US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cũng</a:t>
            </a:r>
            <a:r>
              <a:rPr lang="en-US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như</a:t>
            </a:r>
            <a:r>
              <a:rPr lang="en-US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cơ</a:t>
            </a:r>
            <a:r>
              <a:rPr lang="en-US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hội</a:t>
            </a:r>
            <a:r>
              <a:rPr lang="en-US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áp</a:t>
            </a:r>
            <a:r>
              <a:rPr lang="en-US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dụng</a:t>
            </a:r>
            <a:r>
              <a:rPr lang="en-US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kiến</a:t>
            </a:r>
            <a:r>
              <a:rPr lang="en-US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thức</a:t>
            </a:r>
            <a:r>
              <a:rPr lang="en-US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đã</a:t>
            </a:r>
            <a:r>
              <a:rPr lang="en-US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tích</a:t>
            </a:r>
            <a:r>
              <a:rPr lang="en-US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lũy</a:t>
            </a:r>
            <a:r>
              <a:rPr lang="en-US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được</a:t>
            </a:r>
            <a:r>
              <a:rPr lang="en-US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sau</a:t>
            </a:r>
            <a:r>
              <a:rPr lang="en-US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những</a:t>
            </a:r>
            <a:r>
              <a:rPr lang="en-US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năm</a:t>
            </a:r>
            <a:r>
              <a:rPr lang="en-US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tháng</a:t>
            </a:r>
            <a:r>
              <a:rPr lang="en-US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học</a:t>
            </a:r>
            <a:r>
              <a:rPr lang="en-US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tập</a:t>
            </a:r>
            <a:r>
              <a:rPr lang="en-US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tại</a:t>
            </a:r>
            <a:r>
              <a:rPr lang="en-US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trường</a:t>
            </a:r>
            <a:r>
              <a:rPr lang="en-US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Đại</a:t>
            </a:r>
            <a:r>
              <a:rPr lang="en-US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học</a:t>
            </a:r>
            <a:r>
              <a:rPr lang="en-US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Công</a:t>
            </a:r>
            <a:r>
              <a:rPr lang="en-US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nghiệp</a:t>
            </a:r>
            <a:r>
              <a:rPr lang="en-US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Hà </a:t>
            </a:r>
            <a:r>
              <a:rPr lang="en-US" sz="20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Nội</a:t>
            </a:r>
            <a:r>
              <a:rPr lang="en-US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20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trong</a:t>
            </a:r>
            <a:r>
              <a:rPr lang="en-US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đó</a:t>
            </a:r>
            <a:r>
              <a:rPr lang="en-US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phải</a:t>
            </a:r>
            <a:r>
              <a:rPr lang="en-US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kể</a:t>
            </a:r>
            <a:r>
              <a:rPr lang="en-US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đến</a:t>
            </a:r>
            <a:r>
              <a:rPr lang="en-US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kiến</a:t>
            </a:r>
            <a:r>
              <a:rPr lang="en-US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thức</a:t>
            </a:r>
            <a:r>
              <a:rPr lang="en-US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nổi</a:t>
            </a:r>
            <a:r>
              <a:rPr lang="en-US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bật</a:t>
            </a:r>
            <a:r>
              <a:rPr lang="en-US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như</a:t>
            </a:r>
            <a:r>
              <a:rPr lang="en-US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hệ</a:t>
            </a:r>
            <a:r>
              <a:rPr lang="en-US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quản</a:t>
            </a:r>
            <a:r>
              <a:rPr lang="en-US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trị</a:t>
            </a:r>
            <a:r>
              <a:rPr lang="en-US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cơ</a:t>
            </a:r>
            <a:r>
              <a:rPr lang="en-US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sở</a:t>
            </a:r>
            <a:r>
              <a:rPr lang="en-US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dữ</a:t>
            </a:r>
            <a:r>
              <a:rPr lang="en-US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liệu</a:t>
            </a:r>
            <a:r>
              <a:rPr lang="en-US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20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thiết</a:t>
            </a:r>
            <a:r>
              <a:rPr lang="en-US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kế</a:t>
            </a:r>
            <a:r>
              <a:rPr lang="en-US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trang</a:t>
            </a:r>
            <a:r>
              <a:rPr lang="en-US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Website </a:t>
            </a:r>
            <a:r>
              <a:rPr lang="en-US" sz="20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để</a:t>
            </a:r>
            <a:r>
              <a:rPr lang="en-US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hoàn</a:t>
            </a:r>
            <a:r>
              <a:rPr lang="en-US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thành</a:t>
            </a:r>
            <a:r>
              <a:rPr lang="en-US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đề</a:t>
            </a:r>
            <a:r>
              <a:rPr lang="en-US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tài</a:t>
            </a:r>
            <a:r>
              <a:rPr lang="en-US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tốt</a:t>
            </a:r>
            <a:r>
              <a:rPr lang="en-US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nghiệp</a:t>
            </a:r>
            <a:r>
              <a:rPr lang="en-US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i="1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“</a:t>
            </a:r>
            <a:r>
              <a:rPr lang="en-US" sz="2000" b="1" i="1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Xây</a:t>
            </a:r>
            <a:r>
              <a:rPr lang="en-US" sz="2000" b="1" i="1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i="1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dựng</a:t>
            </a:r>
            <a:r>
              <a:rPr lang="en-US" sz="2000" b="1" i="1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Website </a:t>
            </a:r>
            <a:r>
              <a:rPr lang="en-US" sz="2000" b="1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bán</a:t>
            </a:r>
            <a:r>
              <a:rPr lang="en-US" sz="2000" b="1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thú</a:t>
            </a:r>
            <a:r>
              <a:rPr lang="en-US" sz="2000" b="1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cưng</a:t>
            </a:r>
            <a:r>
              <a:rPr lang="en-US" sz="2000" b="1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Hồng</a:t>
            </a:r>
            <a:r>
              <a:rPr lang="en-US" sz="2000" b="1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Phong</a:t>
            </a:r>
            <a:r>
              <a:rPr lang="en-US" sz="2000" b="1" i="1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i="1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áp</a:t>
            </a:r>
            <a:r>
              <a:rPr lang="en-US" sz="2000" b="1" i="1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i="1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dụng</a:t>
            </a:r>
            <a:r>
              <a:rPr lang="en-US" sz="2000" b="1" i="1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MERN stack”</a:t>
            </a:r>
            <a:r>
              <a:rPr lang="en-US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20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đã</a:t>
            </a:r>
            <a:r>
              <a:rPr lang="en-US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đạt</a:t>
            </a:r>
            <a:r>
              <a:rPr lang="en-US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được</a:t>
            </a:r>
            <a:r>
              <a:rPr lang="en-US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những</a:t>
            </a:r>
            <a:r>
              <a:rPr lang="en-US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kết</a:t>
            </a:r>
            <a:r>
              <a:rPr lang="en-US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quả</a:t>
            </a:r>
            <a:r>
              <a:rPr lang="en-US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như</a:t>
            </a:r>
            <a:r>
              <a:rPr lang="en-US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</a:p>
          <a:p>
            <a:pPr marL="342900" lvl="0" indent="-342900" algn="just">
              <a:lnSpc>
                <a:spcPct val="150000"/>
              </a:lnSpc>
              <a:buFont typeface="Wingdings" panose="05000000000000000000" pitchFamily="2" charset="2"/>
              <a:buChar char=""/>
            </a:pPr>
            <a:r>
              <a:rPr lang="en-US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Hoàn </a:t>
            </a:r>
            <a:r>
              <a:rPr lang="en-US" sz="20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thành</a:t>
            </a:r>
            <a:r>
              <a:rPr lang="en-US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khảo</a:t>
            </a:r>
            <a:r>
              <a:rPr lang="en-US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sát</a:t>
            </a:r>
            <a:r>
              <a:rPr lang="en-US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phân</a:t>
            </a:r>
            <a:r>
              <a:rPr lang="en-US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tích</a:t>
            </a:r>
            <a:r>
              <a:rPr lang="en-US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thiết</a:t>
            </a:r>
            <a:r>
              <a:rPr lang="en-US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kế</a:t>
            </a:r>
            <a:r>
              <a:rPr lang="en-US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hệ</a:t>
            </a:r>
            <a:r>
              <a:rPr lang="en-US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thống</a:t>
            </a:r>
            <a:r>
              <a:rPr lang="en-US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20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thiết</a:t>
            </a:r>
            <a:r>
              <a:rPr lang="en-US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kế</a:t>
            </a:r>
            <a:r>
              <a:rPr lang="en-US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cơ</a:t>
            </a:r>
            <a:r>
              <a:rPr lang="en-US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sở</a:t>
            </a:r>
            <a:r>
              <a:rPr lang="en-US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dữ</a:t>
            </a:r>
            <a:r>
              <a:rPr lang="en-US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liệu</a:t>
            </a:r>
            <a:r>
              <a:rPr lang="en-US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20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thiết</a:t>
            </a:r>
            <a:r>
              <a:rPr lang="en-US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kế</a:t>
            </a:r>
            <a:r>
              <a:rPr lang="en-US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giao</a:t>
            </a:r>
            <a:r>
              <a:rPr lang="en-US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diện</a:t>
            </a:r>
            <a:r>
              <a:rPr lang="en-US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</a:p>
          <a:p>
            <a:pPr marL="342900" lvl="0" indent="-342900" algn="just">
              <a:lnSpc>
                <a:spcPct val="150000"/>
              </a:lnSpc>
              <a:buFont typeface="Wingdings" panose="05000000000000000000" pitchFamily="2" charset="2"/>
              <a:buChar char=""/>
            </a:pPr>
            <a:r>
              <a:rPr lang="en-US" sz="20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Hệ</a:t>
            </a:r>
            <a:r>
              <a:rPr lang="en-US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thống</a:t>
            </a:r>
            <a:r>
              <a:rPr lang="en-US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hiện</a:t>
            </a:r>
            <a:r>
              <a:rPr lang="en-US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tại</a:t>
            </a:r>
            <a:r>
              <a:rPr lang="en-US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đã</a:t>
            </a:r>
            <a:r>
              <a:rPr lang="en-US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xây</a:t>
            </a:r>
            <a:r>
              <a:rPr lang="en-US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dựng</a:t>
            </a:r>
            <a:r>
              <a:rPr lang="en-US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được</a:t>
            </a:r>
            <a:r>
              <a:rPr lang="en-US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cơ</a:t>
            </a:r>
            <a:r>
              <a:rPr lang="en-US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bản</a:t>
            </a:r>
            <a:r>
              <a:rPr lang="en-US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chức</a:t>
            </a:r>
            <a:r>
              <a:rPr lang="en-US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năng</a:t>
            </a:r>
            <a:r>
              <a:rPr lang="en-US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theo</a:t>
            </a:r>
            <a:r>
              <a:rPr lang="en-US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yêu</a:t>
            </a:r>
            <a:r>
              <a:rPr lang="en-US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cầu</a:t>
            </a:r>
            <a:r>
              <a:rPr lang="en-US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ban </a:t>
            </a:r>
            <a:r>
              <a:rPr lang="en-US" sz="20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đầu</a:t>
            </a:r>
            <a:r>
              <a:rPr lang="en-US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về</a:t>
            </a:r>
            <a:r>
              <a:rPr lang="en-US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phía</a:t>
            </a:r>
            <a:r>
              <a:rPr lang="en-US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người</a:t>
            </a:r>
            <a:r>
              <a:rPr lang="en-US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dùng</a:t>
            </a:r>
            <a:r>
              <a:rPr lang="en-US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người</a:t>
            </a:r>
            <a:r>
              <a:rPr lang="en-US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quản</a:t>
            </a:r>
            <a:r>
              <a:rPr lang="en-US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trị</a:t>
            </a:r>
            <a:r>
              <a:rPr lang="en-US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sz="20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Thiết</a:t>
            </a:r>
            <a:r>
              <a:rPr lang="en-US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kế</a:t>
            </a:r>
            <a:r>
              <a:rPr lang="en-US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rõ</a:t>
            </a:r>
            <a:r>
              <a:rPr lang="en-US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ràng</a:t>
            </a:r>
            <a:r>
              <a:rPr lang="en-US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20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mô</a:t>
            </a:r>
            <a:r>
              <a:rPr lang="en-US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tả</a:t>
            </a:r>
            <a:r>
              <a:rPr lang="en-US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chi </a:t>
            </a:r>
            <a:r>
              <a:rPr lang="en-US" sz="20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tiết</a:t>
            </a:r>
            <a:r>
              <a:rPr lang="en-US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dễ</a:t>
            </a:r>
            <a:r>
              <a:rPr lang="en-US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hình</a:t>
            </a:r>
            <a:r>
              <a:rPr lang="en-US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dùng</a:t>
            </a:r>
            <a:r>
              <a:rPr lang="en-US" sz="2000" kern="1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sz="2000" kern="1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Wingdings" panose="05000000000000000000" pitchFamily="2" charset="2"/>
              <a:buChar char=""/>
            </a:pPr>
            <a:r>
              <a:rPr lang="en-US" sz="20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Trải</a:t>
            </a:r>
            <a:r>
              <a:rPr lang="en-US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nghiệm</a:t>
            </a:r>
            <a:r>
              <a:rPr lang="en-US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người</a:t>
            </a:r>
            <a:r>
              <a:rPr lang="en-US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dùng</a:t>
            </a:r>
            <a:r>
              <a:rPr lang="en-US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US" sz="20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Tìm</a:t>
            </a:r>
            <a:r>
              <a:rPr lang="en-US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kiếm</a:t>
            </a:r>
            <a:r>
              <a:rPr lang="en-US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20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mua</a:t>
            </a:r>
            <a:r>
              <a:rPr lang="en-US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bán</a:t>
            </a:r>
            <a:r>
              <a:rPr lang="en-US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thú</a:t>
            </a:r>
            <a:r>
              <a:rPr lang="en-US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cưng</a:t>
            </a:r>
            <a:r>
              <a:rPr lang="en-US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20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chỉnh</a:t>
            </a:r>
            <a:r>
              <a:rPr lang="en-US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sửa</a:t>
            </a:r>
            <a:r>
              <a:rPr lang="en-US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thông</a:t>
            </a:r>
            <a:r>
              <a:rPr lang="en-US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tin </a:t>
            </a:r>
            <a:r>
              <a:rPr lang="en-US" sz="20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người</a:t>
            </a:r>
            <a:r>
              <a:rPr lang="en-US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dùng</a:t>
            </a:r>
            <a:r>
              <a:rPr lang="en-US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,…</a:t>
            </a:r>
          </a:p>
          <a:p>
            <a:pPr marL="342900" lvl="0" indent="-342900" algn="just">
              <a:lnSpc>
                <a:spcPct val="150000"/>
              </a:lnSpc>
              <a:buFont typeface="Wingdings" panose="05000000000000000000" pitchFamily="2" charset="2"/>
              <a:buChar char=""/>
            </a:pPr>
            <a:r>
              <a:rPr lang="en-US" sz="20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Hoạt</a:t>
            </a:r>
            <a:r>
              <a:rPr lang="en-US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động</a:t>
            </a:r>
            <a:r>
              <a:rPr lang="en-US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người</a:t>
            </a:r>
            <a:r>
              <a:rPr lang="en-US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quản</a:t>
            </a:r>
            <a:r>
              <a:rPr lang="en-US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trị</a:t>
            </a:r>
            <a:r>
              <a:rPr lang="en-US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US" sz="20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Quản</a:t>
            </a:r>
            <a:r>
              <a:rPr lang="en-US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lý</a:t>
            </a:r>
            <a:r>
              <a:rPr lang="en-US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người</a:t>
            </a:r>
            <a:r>
              <a:rPr lang="en-US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dùng</a:t>
            </a:r>
            <a:r>
              <a:rPr lang="en-US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20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tìm</a:t>
            </a:r>
            <a:r>
              <a:rPr lang="en-US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kiếm</a:t>
            </a:r>
            <a:r>
              <a:rPr lang="en-US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20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sửa</a:t>
            </a:r>
            <a:r>
              <a:rPr lang="en-US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20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xóa</a:t>
            </a:r>
            <a:r>
              <a:rPr lang="en-US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thông</a:t>
            </a:r>
            <a:r>
              <a:rPr lang="en-US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tin </a:t>
            </a:r>
            <a:r>
              <a:rPr lang="en-US" sz="20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thú</a:t>
            </a:r>
            <a:r>
              <a:rPr lang="en-US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cưng</a:t>
            </a:r>
            <a:r>
              <a:rPr lang="en-US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20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quản</a:t>
            </a:r>
            <a:r>
              <a:rPr lang="en-US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</a:t>
            </a:r>
            <a:r>
              <a:rPr lang="en-US" sz="2000" kern="10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ý</a:t>
            </a:r>
            <a:r>
              <a:rPr lang="en-US" sz="2000" kern="10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đơn</a:t>
            </a:r>
            <a:r>
              <a:rPr lang="en-US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r>
              <a:rPr lang="en-US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20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thống</a:t>
            </a:r>
            <a:r>
              <a:rPr lang="en-US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kê</a:t>
            </a:r>
            <a:r>
              <a:rPr lang="en-US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6732404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F5CCFD68-957F-F1B4-E342-0CB889E72A40}"/>
              </a:ext>
            </a:extLst>
          </p:cNvPr>
          <p:cNvSpPr/>
          <p:nvPr/>
        </p:nvSpPr>
        <p:spPr>
          <a:xfrm>
            <a:off x="594360" y="335280"/>
            <a:ext cx="11226800" cy="6187439"/>
          </a:xfrm>
          <a:prstGeom prst="rect">
            <a:avLst/>
          </a:prstGeom>
          <a:noFill/>
          <a:ln w="3175">
            <a:solidFill>
              <a:srgbClr val="66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2121A4C4-C3A2-4EF8-824D-D22B840CC015}"/>
              </a:ext>
            </a:extLst>
          </p:cNvPr>
          <p:cNvSpPr/>
          <p:nvPr/>
        </p:nvSpPr>
        <p:spPr>
          <a:xfrm>
            <a:off x="1473200" y="568960"/>
            <a:ext cx="9469120" cy="1307682"/>
          </a:xfrm>
          <a:prstGeom prst="roundRect">
            <a:avLst>
              <a:gd name="adj" fmla="val 50000"/>
            </a:avLst>
          </a:pr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6000" contrast="32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27" t="-205334" r="-27" b="-101982"/>
            </a:stretch>
          </a:blipFill>
          <a:ln w="9525">
            <a:solidFill>
              <a:srgbClr val="66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C5E4EE62-7DCC-DC75-7E57-245FA06180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21343" y="792993"/>
            <a:ext cx="6349310" cy="519522"/>
          </a:xfrm>
        </p:spPr>
        <p:txBody>
          <a:bodyPr anchor="b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3000" b="1" spc="0" dirty="0">
                <a:ln>
                  <a:solidFill>
                    <a:srgbClr val="66FFFF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ĐẠI HỌC CÔNG NGHIỆP HÀ NỘI</a:t>
            </a:r>
          </a:p>
        </p:txBody>
      </p:sp>
      <p:sp>
        <p:nvSpPr>
          <p:cNvPr id="22" name="Subtitle 2">
            <a:extLst>
              <a:ext uri="{FF2B5EF4-FFF2-40B4-BE49-F238E27FC236}">
                <a16:creationId xmlns:a16="http://schemas.microsoft.com/office/drawing/2014/main" id="{FCAEEF22-82EA-52CC-100E-FE0F4DEA8F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54522" y="1367145"/>
            <a:ext cx="4482952" cy="624246"/>
          </a:xfrm>
        </p:spPr>
        <p:txBody>
          <a:bodyPr anchor="t">
            <a:normAutofit fontScale="92500"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KHOA CÔNG NGHỆ THÔNG TIN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2C0D5A1-7618-0F64-DFFF-22349F0BF176}"/>
              </a:ext>
            </a:extLst>
          </p:cNvPr>
          <p:cNvSpPr txBox="1"/>
          <p:nvPr/>
        </p:nvSpPr>
        <p:spPr>
          <a:xfrm>
            <a:off x="3077688" y="2395570"/>
            <a:ext cx="850040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000" b="1" dirty="0">
                <a:ln>
                  <a:solidFill>
                    <a:srgbClr val="66FFFF"/>
                  </a:solidFill>
                </a:ln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PHẦN TRÌNH BÀY CỦA EM ĐẾN ĐÂY LÀ HẾT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 dirty="0">
                <a:ln>
                  <a:solidFill>
                    <a:srgbClr val="66FFFF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CẢM ƠN HỘI ĐỒNG VÀ CÁC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 dirty="0">
                <a:ln>
                  <a:solidFill>
                    <a:srgbClr val="66FFFF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BẠN ĐÃ LẮNG NGHE</a:t>
            </a:r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CD35D30A-7350-259A-9C17-2A634E3D66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1919" y="2463497"/>
            <a:ext cx="1599424" cy="1516079"/>
          </a:xfrm>
          <a:prstGeom prst="rect">
            <a:avLst/>
          </a:prstGeom>
          <a:noFill/>
          <a:ln w="19050">
            <a:solidFill>
              <a:srgbClr val="00B0F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Subtitle 2">
            <a:extLst>
              <a:ext uri="{FF2B5EF4-FFF2-40B4-BE49-F238E27FC236}">
                <a16:creationId xmlns:a16="http://schemas.microsoft.com/office/drawing/2014/main" id="{9FB803F9-1545-C1C2-46BC-E015B8CE11F3}"/>
              </a:ext>
            </a:extLst>
          </p:cNvPr>
          <p:cNvSpPr txBox="1">
            <a:spLocks/>
          </p:cNvSpPr>
          <p:nvPr/>
        </p:nvSpPr>
        <p:spPr>
          <a:xfrm>
            <a:off x="3745901" y="5898473"/>
            <a:ext cx="4700198" cy="62424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- </a:t>
            </a:r>
            <a:r>
              <a:rPr lang="en-US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THANKS FOR LISTENING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-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E693AE8-E002-1D3D-C3A3-9F470D73AE0B}"/>
              </a:ext>
            </a:extLst>
          </p:cNvPr>
          <p:cNvCxnSpPr>
            <a:cxnSpLocks/>
          </p:cNvCxnSpPr>
          <p:nvPr/>
        </p:nvCxnSpPr>
        <p:spPr>
          <a:xfrm>
            <a:off x="3224906" y="3979576"/>
            <a:ext cx="242422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57252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F5CCFD68-957F-F1B4-E342-0CB889E72A40}"/>
              </a:ext>
            </a:extLst>
          </p:cNvPr>
          <p:cNvSpPr/>
          <p:nvPr/>
        </p:nvSpPr>
        <p:spPr>
          <a:xfrm>
            <a:off x="482600" y="335280"/>
            <a:ext cx="11226800" cy="6187439"/>
          </a:xfrm>
          <a:prstGeom prst="rect">
            <a:avLst/>
          </a:prstGeom>
          <a:noFill/>
          <a:ln w="3175">
            <a:solidFill>
              <a:srgbClr val="66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2121A4C4-C3A2-4EF8-824D-D22B840CC015}"/>
              </a:ext>
            </a:extLst>
          </p:cNvPr>
          <p:cNvSpPr/>
          <p:nvPr/>
        </p:nvSpPr>
        <p:spPr>
          <a:xfrm>
            <a:off x="1473200" y="568960"/>
            <a:ext cx="9469120" cy="1307682"/>
          </a:xfrm>
          <a:prstGeom prst="roundRect">
            <a:avLst>
              <a:gd name="adj" fmla="val 50000"/>
            </a:avLst>
          </a:pr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6000" contrast="32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27" t="-205334" r="-27" b="-101982"/>
            </a:stretch>
          </a:blipFill>
          <a:ln w="9525">
            <a:solidFill>
              <a:srgbClr val="66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C5E4EE62-7DCC-DC75-7E57-245FA06180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21343" y="792993"/>
            <a:ext cx="6349310" cy="519522"/>
          </a:xfrm>
        </p:spPr>
        <p:txBody>
          <a:bodyPr anchor="b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3000" b="1" spc="0" dirty="0">
                <a:ln>
                  <a:solidFill>
                    <a:srgbClr val="66FFFF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ĐẠI HỌC CÔNG NGHIỆP HÀ NỘI</a:t>
            </a:r>
          </a:p>
        </p:txBody>
      </p:sp>
      <p:sp>
        <p:nvSpPr>
          <p:cNvPr id="22" name="Subtitle 2">
            <a:extLst>
              <a:ext uri="{FF2B5EF4-FFF2-40B4-BE49-F238E27FC236}">
                <a16:creationId xmlns:a16="http://schemas.microsoft.com/office/drawing/2014/main" id="{FCAEEF22-82EA-52CC-100E-FE0F4DEA8F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54522" y="1367145"/>
            <a:ext cx="4482952" cy="624246"/>
          </a:xfrm>
        </p:spPr>
        <p:txBody>
          <a:bodyPr anchor="t">
            <a:normAutofit fontScale="92500"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KHOA CÔNG NGHỆ THÔNG TIN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2C0D5A1-7618-0F64-DFFF-22349F0BF176}"/>
              </a:ext>
            </a:extLst>
          </p:cNvPr>
          <p:cNvSpPr txBox="1"/>
          <p:nvPr/>
        </p:nvSpPr>
        <p:spPr>
          <a:xfrm>
            <a:off x="2728209" y="2446151"/>
            <a:ext cx="867327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000" b="1" dirty="0">
                <a:ln>
                  <a:solidFill>
                    <a:srgbClr val="66FFFF"/>
                  </a:solidFill>
                </a:ln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XÂY DỰNG WEBSITE BÁN THÚ CƯNG HỒNG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000" b="1" dirty="0">
                <a:ln>
                  <a:solidFill>
                    <a:srgbClr val="66FFFF"/>
                  </a:solidFill>
                </a:ln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PHONG ÁP DỤNG MERN STACK</a:t>
            </a:r>
            <a:endParaRPr kumimoji="0" lang="en-US" sz="3000" b="1" i="0" u="none" strike="noStrike" kern="1200" cap="none" spc="0" normalizeH="0" baseline="0" noProof="0" dirty="0">
              <a:ln>
                <a:solidFill>
                  <a:srgbClr val="66FFFF"/>
                </a:solidFill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CD35D30A-7350-259A-9C17-2A634E3D66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304" y="2429562"/>
            <a:ext cx="1599424" cy="1516079"/>
          </a:xfrm>
          <a:prstGeom prst="rect">
            <a:avLst/>
          </a:prstGeom>
          <a:noFill/>
          <a:ln w="19050">
            <a:solidFill>
              <a:srgbClr val="66FFF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lowchart: Manual Operation 1">
            <a:extLst>
              <a:ext uri="{FF2B5EF4-FFF2-40B4-BE49-F238E27FC236}">
                <a16:creationId xmlns:a16="http://schemas.microsoft.com/office/drawing/2014/main" id="{0102B455-424E-CC1E-F232-A3744D52836D}"/>
              </a:ext>
            </a:extLst>
          </p:cNvPr>
          <p:cNvSpPr/>
          <p:nvPr/>
        </p:nvSpPr>
        <p:spPr>
          <a:xfrm>
            <a:off x="2806838" y="3477694"/>
            <a:ext cx="6747384" cy="144553"/>
          </a:xfrm>
          <a:prstGeom prst="flowChartManualOperation">
            <a:avLst/>
          </a:prstGeom>
          <a:solidFill>
            <a:schemeClr val="bg1"/>
          </a:solidFill>
          <a:ln>
            <a:solidFill>
              <a:srgbClr val="66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66FFFF"/>
                </a:solidFill>
              </a:ln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9A537D-81B5-6E9D-ABCB-8F9AFF033310}"/>
              </a:ext>
            </a:extLst>
          </p:cNvPr>
          <p:cNvSpPr txBox="1"/>
          <p:nvPr/>
        </p:nvSpPr>
        <p:spPr>
          <a:xfrm>
            <a:off x="1002304" y="4361487"/>
            <a:ext cx="5868696" cy="1421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CBHD: 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ThS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Nguyễn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Thị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Cẩm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Ngoan</a:t>
            </a:r>
            <a:b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Sinh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Nguyễn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Hồng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Phong</a:t>
            </a:r>
            <a:b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Mã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sinh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 2020603340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C343F3C-81FA-0052-2750-97F4B2AEFC6E}"/>
              </a:ext>
            </a:extLst>
          </p:cNvPr>
          <p:cNvCxnSpPr>
            <a:cxnSpLocks/>
          </p:cNvCxnSpPr>
          <p:nvPr/>
        </p:nvCxnSpPr>
        <p:spPr>
          <a:xfrm>
            <a:off x="1238265" y="4815974"/>
            <a:ext cx="782320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819DDAE-F516-A5E0-B9C8-50354822E0CA}"/>
              </a:ext>
            </a:extLst>
          </p:cNvPr>
          <p:cNvCxnSpPr>
            <a:cxnSpLocks/>
          </p:cNvCxnSpPr>
          <p:nvPr/>
        </p:nvCxnSpPr>
        <p:spPr>
          <a:xfrm>
            <a:off x="1238265" y="5254146"/>
            <a:ext cx="1078294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4C24D69-56E2-9FD0-0A2B-D476B9A8F2A8}"/>
              </a:ext>
            </a:extLst>
          </p:cNvPr>
          <p:cNvCxnSpPr>
            <a:cxnSpLocks/>
          </p:cNvCxnSpPr>
          <p:nvPr/>
        </p:nvCxnSpPr>
        <p:spPr>
          <a:xfrm>
            <a:off x="1238265" y="5754291"/>
            <a:ext cx="1361440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F9816C8C-DFD7-713E-EF2E-4F3D583FAD54}"/>
              </a:ext>
            </a:extLst>
          </p:cNvPr>
          <p:cNvGrpSpPr/>
          <p:nvPr/>
        </p:nvGrpSpPr>
        <p:grpSpPr>
          <a:xfrm>
            <a:off x="7006089" y="3543751"/>
            <a:ext cx="4034052" cy="3185318"/>
            <a:chOff x="7006089" y="3543751"/>
            <a:chExt cx="4034052" cy="3185318"/>
          </a:xfrm>
        </p:grpSpPr>
        <p:pic>
          <p:nvPicPr>
            <p:cNvPr id="2050" name="Picture 2" descr="Hình ảnh đồ họa Chó PNG, 100000+ nguồn tải về miễn phí.">
              <a:extLst>
                <a:ext uri="{FF2B5EF4-FFF2-40B4-BE49-F238E27FC236}">
                  <a16:creationId xmlns:a16="http://schemas.microsoft.com/office/drawing/2014/main" id="{2EFF5CF4-D0ED-3881-BB09-3D113E761D2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06089" y="3543751"/>
              <a:ext cx="3185318" cy="31853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 descr="TÌNH TRẠNG CƠ THỂ MÈO VÀ CHẾ ĐỘ DINH DƯỠNG">
              <a:extLst>
                <a:ext uri="{FF2B5EF4-FFF2-40B4-BE49-F238E27FC236}">
                  <a16:creationId xmlns:a16="http://schemas.microsoft.com/office/drawing/2014/main" id="{E3DE7611-8E28-40AF-AEF9-62D75BA5750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68429" y="4034946"/>
              <a:ext cx="2271712" cy="24383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7030365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F5CCFD68-957F-F1B4-E342-0CB889E72A40}"/>
              </a:ext>
            </a:extLst>
          </p:cNvPr>
          <p:cNvSpPr/>
          <p:nvPr/>
        </p:nvSpPr>
        <p:spPr>
          <a:xfrm>
            <a:off x="177798" y="386080"/>
            <a:ext cx="11836400" cy="6329680"/>
          </a:xfrm>
          <a:prstGeom prst="rect">
            <a:avLst/>
          </a:prstGeom>
          <a:noFill/>
          <a:ln w="3175">
            <a:solidFill>
              <a:srgbClr val="66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2121A4C4-C3A2-4EF8-824D-D22B840CC015}"/>
              </a:ext>
            </a:extLst>
          </p:cNvPr>
          <p:cNvSpPr/>
          <p:nvPr/>
        </p:nvSpPr>
        <p:spPr>
          <a:xfrm>
            <a:off x="426718" y="142240"/>
            <a:ext cx="11338560" cy="738692"/>
          </a:xfrm>
          <a:prstGeom prst="roundRect">
            <a:avLst>
              <a:gd name="adj" fmla="val 0"/>
            </a:avLst>
          </a:prstGeom>
          <a:blipFill dpi="0"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6000" contrast="32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532751" b="-230659"/>
            </a:stretch>
          </a:blipFill>
          <a:ln w="9525">
            <a:solidFill>
              <a:srgbClr val="66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C5E4EE62-7DCC-DC75-7E57-245FA06180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21343" y="251825"/>
            <a:ext cx="6349310" cy="519522"/>
          </a:xfrm>
        </p:spPr>
        <p:txBody>
          <a:bodyPr anchor="b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3000" b="1" spc="0" dirty="0">
                <a:ln>
                  <a:solidFill>
                    <a:srgbClr val="66FFFF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NỘI DUNG CHÍNH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9A124E38-E2A1-4A9B-59A6-F0EDA1B19D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863" y="251825"/>
            <a:ext cx="548083" cy="519522"/>
          </a:xfrm>
          <a:prstGeom prst="rect">
            <a:avLst/>
          </a:prstGeom>
          <a:noFill/>
          <a:ln w="19050">
            <a:solidFill>
              <a:srgbClr val="66FFF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9527901-4406-FA12-4BA7-EBFFED53EC9F}"/>
              </a:ext>
            </a:extLst>
          </p:cNvPr>
          <p:cNvSpPr/>
          <p:nvPr/>
        </p:nvSpPr>
        <p:spPr>
          <a:xfrm>
            <a:off x="1397000" y="1410506"/>
            <a:ext cx="6131560" cy="738692"/>
          </a:xfrm>
          <a:prstGeom prst="roundRect">
            <a:avLst>
              <a:gd name="adj" fmla="val 50000"/>
            </a:avLst>
          </a:pr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183451" b="-183451"/>
            </a:stretch>
          </a:blipFill>
          <a:ln>
            <a:solidFill>
              <a:srgbClr val="66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Lý do </a:t>
            </a:r>
            <a:r>
              <a:rPr lang="en-US" sz="2400" dirty="0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chọn</a:t>
            </a:r>
            <a:r>
              <a:rPr lang="en-US" sz="24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đề</a:t>
            </a:r>
            <a:r>
              <a:rPr lang="en-US" sz="24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tài</a:t>
            </a:r>
            <a:r>
              <a:rPr lang="en-US" sz="24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. </a:t>
            </a:r>
            <a:r>
              <a:rPr lang="en-US" sz="2400" dirty="0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Tổng</a:t>
            </a:r>
            <a:r>
              <a:rPr lang="en-US" sz="24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quan</a:t>
            </a:r>
            <a:r>
              <a:rPr lang="en-US" sz="24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về</a:t>
            </a:r>
            <a:r>
              <a:rPr lang="en-US" sz="24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Website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9E9C084-542B-6485-226A-D6025097C326}"/>
              </a:ext>
            </a:extLst>
          </p:cNvPr>
          <p:cNvSpPr/>
          <p:nvPr/>
        </p:nvSpPr>
        <p:spPr>
          <a:xfrm>
            <a:off x="939800" y="1068652"/>
            <a:ext cx="914400" cy="914400"/>
          </a:xfrm>
          <a:prstGeom prst="rect">
            <a:avLst/>
          </a:prstGeom>
          <a:solidFill>
            <a:srgbClr val="0070C0"/>
          </a:solidFill>
          <a:ln>
            <a:solidFill>
              <a:srgbClr val="66FFFF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>
                <a:latin typeface=".VnBlackH" panose="020B7200000000000000" pitchFamily="34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C1AA4758-640E-DE6B-D444-BB3BB785E8B1}"/>
              </a:ext>
            </a:extLst>
          </p:cNvPr>
          <p:cNvSpPr/>
          <p:nvPr/>
        </p:nvSpPr>
        <p:spPr>
          <a:xfrm>
            <a:off x="2222501" y="2690308"/>
            <a:ext cx="4401819" cy="738692"/>
          </a:xfrm>
          <a:prstGeom prst="roundRect">
            <a:avLst>
              <a:gd name="adj" fmla="val 50000"/>
            </a:avLst>
          </a:pr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117595" b="-117595"/>
            </a:stretch>
          </a:blipFill>
          <a:ln>
            <a:solidFill>
              <a:srgbClr val="66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Phân</a:t>
            </a:r>
            <a:r>
              <a:rPr lang="en-US" sz="24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tích</a:t>
            </a:r>
            <a:r>
              <a:rPr lang="en-US" sz="24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thiết</a:t>
            </a:r>
            <a:r>
              <a:rPr lang="en-US" sz="24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kế</a:t>
            </a:r>
            <a:r>
              <a:rPr lang="en-US" sz="24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hệ</a:t>
            </a:r>
            <a:r>
              <a:rPr lang="en-US" sz="24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thống</a:t>
            </a:r>
            <a:endParaRPr lang="en-US" sz="2400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E495103-DFEF-96CC-98BC-FF7C4EE92AFB}"/>
              </a:ext>
            </a:extLst>
          </p:cNvPr>
          <p:cNvSpPr/>
          <p:nvPr/>
        </p:nvSpPr>
        <p:spPr>
          <a:xfrm>
            <a:off x="1765301" y="2348454"/>
            <a:ext cx="914400" cy="914400"/>
          </a:xfrm>
          <a:prstGeom prst="rect">
            <a:avLst/>
          </a:prstGeom>
          <a:solidFill>
            <a:srgbClr val="0070C0"/>
          </a:solidFill>
          <a:ln>
            <a:solidFill>
              <a:srgbClr val="66FFFF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>
                <a:latin typeface=".VnBlackH" panose="020B7200000000000000" pitchFamily="34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DCCB1F41-1F35-FCCD-8DAE-0F284814CD51}"/>
              </a:ext>
            </a:extLst>
          </p:cNvPr>
          <p:cNvSpPr/>
          <p:nvPr/>
        </p:nvSpPr>
        <p:spPr>
          <a:xfrm>
            <a:off x="7528560" y="3622505"/>
            <a:ext cx="3784600" cy="738692"/>
          </a:xfrm>
          <a:prstGeom prst="roundRect">
            <a:avLst>
              <a:gd name="adj" fmla="val 50000"/>
            </a:avLst>
          </a:pr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94094" b="-94094"/>
            </a:stretch>
          </a:blipFill>
          <a:ln>
            <a:solidFill>
              <a:srgbClr val="66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Kiểm</a:t>
            </a:r>
            <a:r>
              <a:rPr lang="en-US" sz="24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thử</a:t>
            </a:r>
            <a:r>
              <a:rPr lang="en-US" sz="24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phần</a:t>
            </a:r>
            <a:r>
              <a:rPr lang="en-US" sz="24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mềm</a:t>
            </a:r>
            <a:endParaRPr lang="en-US" sz="2400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06D3693-BA93-1433-6C46-B7AA3724E010}"/>
              </a:ext>
            </a:extLst>
          </p:cNvPr>
          <p:cNvSpPr/>
          <p:nvPr/>
        </p:nvSpPr>
        <p:spPr>
          <a:xfrm>
            <a:off x="7071360" y="3280651"/>
            <a:ext cx="914400" cy="914400"/>
          </a:xfrm>
          <a:prstGeom prst="rect">
            <a:avLst/>
          </a:prstGeom>
          <a:solidFill>
            <a:srgbClr val="0070C0"/>
          </a:solidFill>
          <a:ln>
            <a:solidFill>
              <a:srgbClr val="66FFFF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>
                <a:latin typeface=".VnBlackH" panose="020B7200000000000000" pitchFamily="34" charset="0"/>
                <a:cs typeface="Times New Roman" panose="02020603050405020304" pitchFamily="18" charset="0"/>
              </a:rPr>
              <a:t>3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731BFF6A-6445-538A-9EEF-913BBDF86BC0}"/>
              </a:ext>
            </a:extLst>
          </p:cNvPr>
          <p:cNvSpPr/>
          <p:nvPr/>
        </p:nvSpPr>
        <p:spPr>
          <a:xfrm>
            <a:off x="1749275" y="4220434"/>
            <a:ext cx="3363552" cy="738692"/>
          </a:xfrm>
          <a:prstGeom prst="roundRect">
            <a:avLst>
              <a:gd name="adj" fmla="val 50000"/>
            </a:avLst>
          </a:pr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78063" b="-78063"/>
            </a:stretch>
          </a:blipFill>
          <a:ln>
            <a:solidFill>
              <a:srgbClr val="66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Demo </a:t>
            </a:r>
            <a:r>
              <a:rPr lang="en-US" sz="2400" dirty="0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sản</a:t>
            </a:r>
            <a:r>
              <a:rPr lang="en-US" sz="24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phẩm</a:t>
            </a:r>
            <a:endParaRPr lang="en-US" sz="2400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9710DBD-C993-0184-09CB-434CFC37BE0C}"/>
              </a:ext>
            </a:extLst>
          </p:cNvPr>
          <p:cNvSpPr/>
          <p:nvPr/>
        </p:nvSpPr>
        <p:spPr>
          <a:xfrm>
            <a:off x="1292075" y="3878580"/>
            <a:ext cx="914400" cy="914400"/>
          </a:xfrm>
          <a:prstGeom prst="rect">
            <a:avLst/>
          </a:prstGeom>
          <a:solidFill>
            <a:srgbClr val="0070C0"/>
          </a:solidFill>
          <a:ln>
            <a:solidFill>
              <a:srgbClr val="66FFFF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>
                <a:latin typeface=".VnBlackH" panose="020B7200000000000000" pitchFamily="34" charset="0"/>
                <a:cs typeface="Times New Roman" panose="02020603050405020304" pitchFamily="18" charset="0"/>
              </a:rPr>
              <a:t>4</a:t>
            </a:r>
          </a:p>
        </p:txBody>
      </p: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A74302D0-6144-2322-BAB9-F2ED600CF6E1}"/>
              </a:ext>
            </a:extLst>
          </p:cNvPr>
          <p:cNvCxnSpPr>
            <a:stCxn id="11" idx="1"/>
            <a:endCxn id="18" idx="1"/>
          </p:cNvCxnSpPr>
          <p:nvPr/>
        </p:nvCxnSpPr>
        <p:spPr>
          <a:xfrm rot="10800000" flipH="1" flipV="1">
            <a:off x="939799" y="1525852"/>
            <a:ext cx="825501" cy="1279802"/>
          </a:xfrm>
          <a:prstGeom prst="bentConnector3">
            <a:avLst>
              <a:gd name="adj1" fmla="val -27692"/>
            </a:avLst>
          </a:prstGeom>
          <a:ln>
            <a:solidFill>
              <a:srgbClr val="66FF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6EF39B13-6B90-2F58-ED0D-2244A76D58E3}"/>
              </a:ext>
            </a:extLst>
          </p:cNvPr>
          <p:cNvCxnSpPr>
            <a:cxnSpLocks/>
            <a:stCxn id="17" idx="3"/>
            <a:endCxn id="19" idx="3"/>
          </p:cNvCxnSpPr>
          <p:nvPr/>
        </p:nvCxnSpPr>
        <p:spPr>
          <a:xfrm>
            <a:off x="6624320" y="3059654"/>
            <a:ext cx="4688840" cy="932197"/>
          </a:xfrm>
          <a:prstGeom prst="bentConnector3">
            <a:avLst>
              <a:gd name="adj1" fmla="val 104875"/>
            </a:avLst>
          </a:prstGeom>
          <a:ln>
            <a:solidFill>
              <a:srgbClr val="66FF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389EE536-6A61-7576-79F2-490808120A97}"/>
              </a:ext>
            </a:extLst>
          </p:cNvPr>
          <p:cNvCxnSpPr>
            <a:cxnSpLocks/>
            <a:stCxn id="20" idx="1"/>
            <a:endCxn id="24" idx="1"/>
          </p:cNvCxnSpPr>
          <p:nvPr/>
        </p:nvCxnSpPr>
        <p:spPr>
          <a:xfrm rot="10800000" flipV="1">
            <a:off x="1292076" y="3737850"/>
            <a:ext cx="5779285" cy="597929"/>
          </a:xfrm>
          <a:prstGeom prst="bentConnector3">
            <a:avLst>
              <a:gd name="adj1" fmla="val 103956"/>
            </a:avLst>
          </a:prstGeom>
          <a:ln>
            <a:solidFill>
              <a:srgbClr val="66FF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D979308-1F12-46CA-085F-EB3CEFEFE129}"/>
              </a:ext>
            </a:extLst>
          </p:cNvPr>
          <p:cNvSpPr/>
          <p:nvPr/>
        </p:nvSpPr>
        <p:spPr>
          <a:xfrm>
            <a:off x="6227103" y="4648306"/>
            <a:ext cx="4716783" cy="738692"/>
          </a:xfrm>
          <a:prstGeom prst="roundRect">
            <a:avLst>
              <a:gd name="adj" fmla="val 50000"/>
            </a:avLst>
          </a:pr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129586" b="-129586"/>
            </a:stretch>
          </a:blipFill>
          <a:ln>
            <a:solidFill>
              <a:srgbClr val="66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Kết</a:t>
            </a:r>
            <a:r>
              <a:rPr lang="en-US" sz="24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luận</a:t>
            </a:r>
            <a:r>
              <a:rPr lang="en-US" sz="24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và</a:t>
            </a:r>
            <a:r>
              <a:rPr lang="en-US" sz="24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hướng</a:t>
            </a:r>
            <a:r>
              <a:rPr lang="en-US" sz="24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phát</a:t>
            </a:r>
            <a:r>
              <a:rPr lang="en-US" sz="24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triển</a:t>
            </a:r>
            <a:endParaRPr lang="en-US" sz="2400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152A8A0-2C41-361B-13C4-234A881C6A11}"/>
              </a:ext>
            </a:extLst>
          </p:cNvPr>
          <p:cNvSpPr/>
          <p:nvPr/>
        </p:nvSpPr>
        <p:spPr>
          <a:xfrm>
            <a:off x="5769904" y="4306452"/>
            <a:ext cx="914400" cy="914400"/>
          </a:xfrm>
          <a:prstGeom prst="rect">
            <a:avLst/>
          </a:prstGeom>
          <a:solidFill>
            <a:srgbClr val="0070C0"/>
          </a:solidFill>
          <a:ln>
            <a:solidFill>
              <a:srgbClr val="66FFFF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>
                <a:latin typeface=".VnBlackH" panose="020B7200000000000000" pitchFamily="34" charset="0"/>
                <a:cs typeface="Times New Roman" panose="02020603050405020304" pitchFamily="18" charset="0"/>
              </a:rPr>
              <a:t>5</a:t>
            </a:r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CAFF4E3F-8847-2966-9F0A-DE9661F65363}"/>
              </a:ext>
            </a:extLst>
          </p:cNvPr>
          <p:cNvCxnSpPr>
            <a:cxnSpLocks/>
            <a:stCxn id="23" idx="2"/>
            <a:endCxn id="5" idx="2"/>
          </p:cNvCxnSpPr>
          <p:nvPr/>
        </p:nvCxnSpPr>
        <p:spPr>
          <a:xfrm rot="16200000" flipH="1">
            <a:off x="4698214" y="3691962"/>
            <a:ext cx="261726" cy="2796053"/>
          </a:xfrm>
          <a:prstGeom prst="bentConnector3">
            <a:avLst>
              <a:gd name="adj1" fmla="val 187343"/>
            </a:avLst>
          </a:prstGeom>
          <a:ln>
            <a:solidFill>
              <a:srgbClr val="66FF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05970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F5CCFD68-957F-F1B4-E342-0CB889E72A40}"/>
              </a:ext>
            </a:extLst>
          </p:cNvPr>
          <p:cNvSpPr/>
          <p:nvPr/>
        </p:nvSpPr>
        <p:spPr>
          <a:xfrm>
            <a:off x="177798" y="386080"/>
            <a:ext cx="11836400" cy="6329680"/>
          </a:xfrm>
          <a:prstGeom prst="rect">
            <a:avLst/>
          </a:prstGeom>
          <a:noFill/>
          <a:ln w="3175">
            <a:solidFill>
              <a:srgbClr val="66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2121A4C4-C3A2-4EF8-824D-D22B840CC015}"/>
              </a:ext>
            </a:extLst>
          </p:cNvPr>
          <p:cNvSpPr/>
          <p:nvPr/>
        </p:nvSpPr>
        <p:spPr>
          <a:xfrm>
            <a:off x="426718" y="142240"/>
            <a:ext cx="11338560" cy="738692"/>
          </a:xfrm>
          <a:prstGeom prst="roundRect">
            <a:avLst>
              <a:gd name="adj" fmla="val 0"/>
            </a:avLst>
          </a:pr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6000" contrast="32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532751" b="-230659"/>
            </a:stretch>
          </a:blipFill>
          <a:ln w="9525">
            <a:solidFill>
              <a:srgbClr val="66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C5E4EE62-7DCC-DC75-7E57-245FA06180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84469" y="251825"/>
            <a:ext cx="9423057" cy="519522"/>
          </a:xfrm>
        </p:spPr>
        <p:txBody>
          <a:bodyPr anchor="b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3000" b="1" spc="0" dirty="0">
                <a:ln>
                  <a:solidFill>
                    <a:srgbClr val="66FFFF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I. LÝ DO CHỌN ĐỀ TÀI. TỔNG QUAN VỀ WEBSITE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C482247-4F27-E9AF-FEB4-9E734489470B}"/>
              </a:ext>
            </a:extLst>
          </p:cNvPr>
          <p:cNvSpPr/>
          <p:nvPr/>
        </p:nvSpPr>
        <p:spPr>
          <a:xfrm>
            <a:off x="426717" y="1020997"/>
            <a:ext cx="3749043" cy="574123"/>
          </a:xfrm>
          <a:prstGeom prst="roundRect">
            <a:avLst>
              <a:gd name="adj" fmla="val 0"/>
            </a:avLst>
          </a:pr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6000" contrast="32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532751" b="-230659"/>
            </a:stretch>
          </a:blipFill>
          <a:ln w="9525">
            <a:solidFill>
              <a:srgbClr val="66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7EDAA4D-5D1C-FE2E-833B-C85C0783EBDD}"/>
              </a:ext>
            </a:extLst>
          </p:cNvPr>
          <p:cNvSpPr txBox="1">
            <a:spLocks/>
          </p:cNvSpPr>
          <p:nvPr/>
        </p:nvSpPr>
        <p:spPr>
          <a:xfrm>
            <a:off x="805349" y="1015187"/>
            <a:ext cx="2964011" cy="51952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400" b="1" dirty="0">
                <a:ln>
                  <a:solidFill>
                    <a:srgbClr val="66FFFF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1.1 Lý do </a:t>
            </a:r>
            <a:r>
              <a:rPr lang="en-US" sz="2400" b="1" dirty="0" err="1">
                <a:ln>
                  <a:solidFill>
                    <a:srgbClr val="66FFFF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chọn</a:t>
            </a:r>
            <a:r>
              <a:rPr lang="en-US" sz="2400" b="1" dirty="0">
                <a:ln>
                  <a:solidFill>
                    <a:srgbClr val="66FFFF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n>
                  <a:solidFill>
                    <a:srgbClr val="66FFFF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sz="2400" b="1" dirty="0">
                <a:ln>
                  <a:solidFill>
                    <a:srgbClr val="66FFFF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n>
                  <a:solidFill>
                    <a:srgbClr val="66FFFF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endParaRPr lang="en-US" sz="2400" b="1" dirty="0">
              <a:ln>
                <a:solidFill>
                  <a:srgbClr val="66FFFF"/>
                </a:solidFill>
              </a:ln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7F319980-060B-2299-6963-A44BAF09F171}"/>
              </a:ext>
            </a:extLst>
          </p:cNvPr>
          <p:cNvCxnSpPr>
            <a:stCxn id="16" idx="2"/>
            <a:endCxn id="4" idx="3"/>
          </p:cNvCxnSpPr>
          <p:nvPr/>
        </p:nvCxnSpPr>
        <p:spPr>
          <a:xfrm rot="5400000">
            <a:off x="4922316" y="134376"/>
            <a:ext cx="427127" cy="1920238"/>
          </a:xfrm>
          <a:prstGeom prst="bentConnector2">
            <a:avLst/>
          </a:prstGeom>
          <a:ln w="12700">
            <a:solidFill>
              <a:srgbClr val="66FF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2">
            <a:extLst>
              <a:ext uri="{FF2B5EF4-FFF2-40B4-BE49-F238E27FC236}">
                <a16:creationId xmlns:a16="http://schemas.microsoft.com/office/drawing/2014/main" id="{5D9CB894-CB5E-CA60-0920-D2EC28E2AB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863" y="251825"/>
            <a:ext cx="548083" cy="519522"/>
          </a:xfrm>
          <a:prstGeom prst="rect">
            <a:avLst/>
          </a:prstGeom>
          <a:noFill/>
          <a:ln w="19050">
            <a:solidFill>
              <a:srgbClr val="66FFF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7EF1590-7952-5647-9506-18FE1A5C1ADF}"/>
              </a:ext>
            </a:extLst>
          </p:cNvPr>
          <p:cNvSpPr txBox="1"/>
          <p:nvPr/>
        </p:nvSpPr>
        <p:spPr>
          <a:xfrm>
            <a:off x="860615" y="2169626"/>
            <a:ext cx="10470764" cy="35038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1200"/>
              </a:spcAft>
            </a:pPr>
            <a:r>
              <a:rPr lang="en-US" sz="24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 Trong </a:t>
            </a:r>
            <a:r>
              <a:rPr lang="en-US" sz="24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bối</a:t>
            </a:r>
            <a:r>
              <a:rPr lang="en-US" sz="24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cảnh</a:t>
            </a:r>
            <a:r>
              <a:rPr lang="en-US" sz="24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cuộc</a:t>
            </a:r>
            <a:r>
              <a:rPr lang="en-US" sz="24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cách</a:t>
            </a:r>
            <a:r>
              <a:rPr lang="en-US" sz="24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mạng</a:t>
            </a:r>
            <a:r>
              <a:rPr lang="en-US" sz="24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công</a:t>
            </a:r>
            <a:r>
              <a:rPr lang="en-US" sz="24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nghiệp</a:t>
            </a:r>
            <a:r>
              <a:rPr lang="en-US" sz="24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4.0 </a:t>
            </a:r>
            <a:r>
              <a:rPr lang="en-US" sz="24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đang</a:t>
            </a:r>
            <a:r>
              <a:rPr lang="en-US" sz="24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diễn</a:t>
            </a:r>
            <a:r>
              <a:rPr lang="en-US" sz="24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ra</a:t>
            </a:r>
            <a:r>
              <a:rPr lang="en-US" sz="24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với</a:t>
            </a:r>
            <a:r>
              <a:rPr lang="en-US" sz="24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tốc</a:t>
            </a:r>
            <a:r>
              <a:rPr lang="en-US" sz="24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độ</a:t>
            </a:r>
            <a:r>
              <a:rPr lang="en-US" sz="24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nhanh</a:t>
            </a:r>
            <a:r>
              <a:rPr lang="en-US" sz="24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chóng</a:t>
            </a:r>
            <a:r>
              <a:rPr lang="en-US" sz="24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24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việc</a:t>
            </a:r>
            <a:r>
              <a:rPr lang="en-US" sz="24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áp</a:t>
            </a:r>
            <a:r>
              <a:rPr lang="en-US" sz="24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dụng</a:t>
            </a:r>
            <a:r>
              <a:rPr lang="en-US" sz="24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công</a:t>
            </a:r>
            <a:r>
              <a:rPr lang="en-US" sz="24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nghệ</a:t>
            </a:r>
            <a:r>
              <a:rPr lang="en-US" sz="24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thông</a:t>
            </a:r>
            <a:r>
              <a:rPr lang="en-US" sz="24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tin </a:t>
            </a:r>
            <a:r>
              <a:rPr lang="en-US" sz="24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vào</a:t>
            </a:r>
            <a:r>
              <a:rPr lang="en-US" sz="24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mua</a:t>
            </a:r>
            <a:r>
              <a:rPr lang="en-US" sz="24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bán</a:t>
            </a:r>
            <a:r>
              <a:rPr lang="en-US" sz="24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đã</a:t>
            </a:r>
            <a:r>
              <a:rPr lang="en-US" sz="24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trở</a:t>
            </a:r>
            <a:r>
              <a:rPr lang="en-US" sz="24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thành</a:t>
            </a:r>
            <a:r>
              <a:rPr lang="en-US" sz="24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xu </a:t>
            </a:r>
            <a:r>
              <a:rPr lang="en-US" sz="24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hướng</a:t>
            </a:r>
            <a:r>
              <a:rPr lang="en-US" sz="24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phổ</a:t>
            </a:r>
            <a:r>
              <a:rPr lang="en-US" sz="24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biến</a:t>
            </a:r>
            <a:r>
              <a:rPr lang="en-US" sz="24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trên</a:t>
            </a:r>
            <a:r>
              <a:rPr lang="en-US" sz="24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toàn</a:t>
            </a:r>
            <a:r>
              <a:rPr lang="en-US" sz="24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cầu</a:t>
            </a:r>
            <a:r>
              <a:rPr lang="en-US" sz="24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sz="24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Để</a:t>
            </a:r>
            <a:r>
              <a:rPr lang="en-US" sz="24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đáp</a:t>
            </a:r>
            <a:r>
              <a:rPr lang="en-US" sz="24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ứng</a:t>
            </a:r>
            <a:r>
              <a:rPr lang="en-US" sz="24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nhu</a:t>
            </a:r>
            <a:r>
              <a:rPr lang="en-US" sz="24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cầu</a:t>
            </a:r>
            <a:r>
              <a:rPr lang="en-US" sz="24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lang="en-US" sz="24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thị</a:t>
            </a:r>
            <a:r>
              <a:rPr lang="en-US" sz="24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trường</a:t>
            </a:r>
            <a:r>
              <a:rPr lang="en-US" sz="24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em</a:t>
            </a:r>
            <a:r>
              <a:rPr lang="en-US" sz="24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đã</a:t>
            </a:r>
            <a:r>
              <a:rPr lang="en-US" sz="24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chọn</a:t>
            </a:r>
            <a:r>
              <a:rPr lang="en-US" sz="24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đề</a:t>
            </a:r>
            <a:r>
              <a:rPr lang="en-US" sz="24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tài</a:t>
            </a:r>
            <a:r>
              <a:rPr lang="en-US" sz="24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"</a:t>
            </a:r>
            <a:r>
              <a:rPr lang="en-US" sz="24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Xây</a:t>
            </a:r>
            <a:r>
              <a:rPr lang="en-US" sz="24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dựng</a:t>
            </a:r>
            <a:r>
              <a:rPr lang="en-US" sz="24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website </a:t>
            </a:r>
            <a:r>
              <a:rPr lang="en-US" sz="24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bán</a:t>
            </a:r>
            <a:r>
              <a:rPr lang="en-US" sz="24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thú</a:t>
            </a:r>
            <a:r>
              <a:rPr lang="en-US" sz="24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cưng</a:t>
            </a:r>
            <a:r>
              <a:rPr lang="en-US" sz="24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Hồng</a:t>
            </a:r>
            <a:r>
              <a:rPr lang="en-US" sz="24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Phong </a:t>
            </a:r>
            <a:r>
              <a:rPr lang="en-US" sz="24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áp</a:t>
            </a:r>
            <a:r>
              <a:rPr lang="en-US" sz="24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dụng</a:t>
            </a:r>
            <a:r>
              <a:rPr lang="en-US" sz="24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MERN stack".</a:t>
            </a:r>
          </a:p>
          <a:p>
            <a:pPr algn="just">
              <a:lnSpc>
                <a:spcPct val="150000"/>
              </a:lnSpc>
            </a:pP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- </a:t>
            </a:r>
            <a:r>
              <a:rPr lang="en-US" sz="2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Đây</a:t>
            </a:r>
            <a:r>
              <a:rPr lang="en-US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là</a:t>
            </a:r>
            <a:r>
              <a:rPr lang="en-US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một</a:t>
            </a:r>
            <a:r>
              <a:rPr lang="en-US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đề</a:t>
            </a:r>
            <a:r>
              <a:rPr lang="en-US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tài</a:t>
            </a:r>
            <a:r>
              <a:rPr lang="en-US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có</a:t>
            </a:r>
            <a:r>
              <a:rPr lang="en-US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tính</a:t>
            </a:r>
            <a:r>
              <a:rPr lang="en-US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ứng</a:t>
            </a:r>
            <a:r>
              <a:rPr lang="en-US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dụng</a:t>
            </a:r>
            <a:r>
              <a:rPr lang="en-US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cao</a:t>
            </a:r>
            <a:r>
              <a:rPr lang="en-US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n-US" sz="2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giúp</a:t>
            </a:r>
            <a:r>
              <a:rPr lang="en-US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tối</a:t>
            </a:r>
            <a:r>
              <a:rPr lang="en-US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ưu</a:t>
            </a:r>
            <a:r>
              <a:rPr lang="en-US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hóa</a:t>
            </a:r>
            <a:r>
              <a:rPr lang="en-US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quy</a:t>
            </a:r>
            <a:r>
              <a:rPr lang="en-US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trình</a:t>
            </a:r>
            <a:r>
              <a:rPr lang="en-US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mua</a:t>
            </a:r>
            <a:r>
              <a:rPr lang="en-US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bán</a:t>
            </a:r>
            <a:r>
              <a:rPr lang="en-US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n-US" sz="2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cũng</a:t>
            </a:r>
            <a:r>
              <a:rPr lang="en-US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như</a:t>
            </a:r>
            <a:r>
              <a:rPr lang="en-US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tăng</a:t>
            </a:r>
            <a:r>
              <a:rPr lang="en-US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cường</a:t>
            </a:r>
            <a:r>
              <a:rPr lang="en-US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tương</a:t>
            </a:r>
            <a:r>
              <a:rPr lang="en-US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tác</a:t>
            </a:r>
            <a:r>
              <a:rPr lang="en-US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giữa</a:t>
            </a:r>
            <a:r>
              <a:rPr lang="en-US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người</a:t>
            </a:r>
            <a:r>
              <a:rPr lang="en-US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bán</a:t>
            </a:r>
            <a:r>
              <a:rPr lang="en-US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và</a:t>
            </a:r>
            <a:r>
              <a:rPr lang="en-US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người</a:t>
            </a:r>
            <a:r>
              <a:rPr lang="en-US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mua</a:t>
            </a:r>
            <a:r>
              <a:rPr lang="en-US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 </a:t>
            </a:r>
            <a:endParaRPr lang="en-US" sz="2400" kern="1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19556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F5CCFD68-957F-F1B4-E342-0CB889E72A40}"/>
              </a:ext>
            </a:extLst>
          </p:cNvPr>
          <p:cNvSpPr/>
          <p:nvPr/>
        </p:nvSpPr>
        <p:spPr>
          <a:xfrm>
            <a:off x="177798" y="386080"/>
            <a:ext cx="11836400" cy="6329680"/>
          </a:xfrm>
          <a:prstGeom prst="rect">
            <a:avLst/>
          </a:prstGeom>
          <a:noFill/>
          <a:ln w="3175">
            <a:solidFill>
              <a:srgbClr val="66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2121A4C4-C3A2-4EF8-824D-D22B840CC015}"/>
              </a:ext>
            </a:extLst>
          </p:cNvPr>
          <p:cNvSpPr/>
          <p:nvPr/>
        </p:nvSpPr>
        <p:spPr>
          <a:xfrm>
            <a:off x="426718" y="142240"/>
            <a:ext cx="11338560" cy="738692"/>
          </a:xfrm>
          <a:prstGeom prst="roundRect">
            <a:avLst>
              <a:gd name="adj" fmla="val 0"/>
            </a:avLst>
          </a:pr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6000" contrast="32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532751" b="-230659"/>
            </a:stretch>
          </a:blipFill>
          <a:ln w="9525">
            <a:solidFill>
              <a:srgbClr val="66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C482247-4F27-E9AF-FEB4-9E734489470B}"/>
              </a:ext>
            </a:extLst>
          </p:cNvPr>
          <p:cNvSpPr/>
          <p:nvPr/>
        </p:nvSpPr>
        <p:spPr>
          <a:xfrm>
            <a:off x="426717" y="1020997"/>
            <a:ext cx="4033523" cy="574123"/>
          </a:xfrm>
          <a:prstGeom prst="roundRect">
            <a:avLst>
              <a:gd name="adj" fmla="val 0"/>
            </a:avLst>
          </a:pr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6000" contrast="32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532751" b="-230659"/>
            </a:stretch>
          </a:blipFill>
          <a:ln w="9525">
            <a:solidFill>
              <a:srgbClr val="66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7EDAA4D-5D1C-FE2E-833B-C85C0783EBDD}"/>
              </a:ext>
            </a:extLst>
          </p:cNvPr>
          <p:cNvSpPr txBox="1">
            <a:spLocks/>
          </p:cNvSpPr>
          <p:nvPr/>
        </p:nvSpPr>
        <p:spPr>
          <a:xfrm>
            <a:off x="805349" y="1015187"/>
            <a:ext cx="3472011" cy="51952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solidFill>
                    <a:srgbClr val="66FFFF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1.2 </a:t>
            </a:r>
            <a:r>
              <a:rPr kumimoji="0" lang="en-US" sz="2400" b="1" i="0" u="none" strike="noStrike" kern="1200" cap="none" spc="0" normalizeH="0" baseline="0" noProof="0" dirty="0" err="1">
                <a:ln>
                  <a:solidFill>
                    <a:srgbClr val="66FFFF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Tổng</a:t>
            </a:r>
            <a:r>
              <a:rPr kumimoji="0" lang="en-US" sz="2400" b="1" i="0" u="none" strike="noStrike" kern="1200" cap="none" spc="0" normalizeH="0" baseline="0" noProof="0" dirty="0">
                <a:ln>
                  <a:solidFill>
                    <a:srgbClr val="66FFFF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solidFill>
                    <a:srgbClr val="66FFFF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quan</a:t>
            </a:r>
            <a:r>
              <a:rPr kumimoji="0" lang="en-US" sz="2400" b="1" i="0" u="none" strike="noStrike" kern="1200" cap="none" spc="0" normalizeH="0" baseline="0" noProof="0" dirty="0">
                <a:ln>
                  <a:solidFill>
                    <a:srgbClr val="66FFFF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solidFill>
                    <a:srgbClr val="66FFFF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về</a:t>
            </a:r>
            <a:r>
              <a:rPr kumimoji="0" lang="en-US" sz="2400" b="1" i="0" u="none" strike="noStrike" kern="1200" cap="none" spc="0" normalizeH="0" baseline="0" noProof="0" dirty="0">
                <a:ln>
                  <a:solidFill>
                    <a:srgbClr val="66FFFF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website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BC7C77B1-EC9C-12E0-6E5C-514CE924CC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863" y="251825"/>
            <a:ext cx="548083" cy="519522"/>
          </a:xfrm>
          <a:prstGeom prst="rect">
            <a:avLst/>
          </a:prstGeom>
          <a:noFill/>
          <a:ln w="19050">
            <a:solidFill>
              <a:srgbClr val="66FFF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5BE7E28D-70A2-5AEF-0862-B0BC0C2C017D}"/>
              </a:ext>
            </a:extLst>
          </p:cNvPr>
          <p:cNvCxnSpPr>
            <a:stCxn id="16" idx="2"/>
            <a:endCxn id="4" idx="3"/>
          </p:cNvCxnSpPr>
          <p:nvPr/>
        </p:nvCxnSpPr>
        <p:spPr>
          <a:xfrm rot="5400000">
            <a:off x="5064556" y="276616"/>
            <a:ext cx="427127" cy="1635758"/>
          </a:xfrm>
          <a:prstGeom prst="bentConnector2">
            <a:avLst/>
          </a:prstGeom>
          <a:ln w="12700">
            <a:solidFill>
              <a:srgbClr val="66FF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2DB8A04-217F-D1C0-C722-94F7D4ED98F3}"/>
              </a:ext>
            </a:extLst>
          </p:cNvPr>
          <p:cNvSpPr txBox="1"/>
          <p:nvPr/>
        </p:nvSpPr>
        <p:spPr>
          <a:xfrm>
            <a:off x="1113946" y="1942976"/>
            <a:ext cx="1022096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-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Một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website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bán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thú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cưng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là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một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nền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tảng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trực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tuyến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đa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chức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năng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và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tiện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ích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tạo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ra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môi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trường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mua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bán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và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giao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tiếp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hiệu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quả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cho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người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mua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và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người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bán.Website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bán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thú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cưng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Hồng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Phong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sử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dụng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mô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hình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MVC,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các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công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nghệ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được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sử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dụng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cho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website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như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ReactJS, NodeJS, MongoDB.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BA803A9-736C-09D6-CF37-ACFC833153D2}"/>
              </a:ext>
            </a:extLst>
          </p:cNvPr>
          <p:cNvSpPr txBox="1"/>
          <p:nvPr/>
        </p:nvSpPr>
        <p:spPr>
          <a:xfrm>
            <a:off x="1063146" y="3637546"/>
            <a:ext cx="1022096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-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Đối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tượng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hướng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tới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cuar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trang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web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thường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là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các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bạn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trẻ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và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những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người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hay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sử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dụng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mạng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xã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hội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và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có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niềm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đam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mê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yêu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thích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thú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cưng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.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D2B56F29-6D4A-4787-84C9-1C3134D06C5A}"/>
              </a:ext>
            </a:extLst>
          </p:cNvPr>
          <p:cNvSpPr txBox="1">
            <a:spLocks/>
          </p:cNvSpPr>
          <p:nvPr/>
        </p:nvSpPr>
        <p:spPr>
          <a:xfrm>
            <a:off x="1384469" y="251825"/>
            <a:ext cx="9423057" cy="51952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000" b="1">
                <a:ln>
                  <a:solidFill>
                    <a:srgbClr val="66FFFF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I. LÝ DO CHỌN ĐỀ TÀI. TỔNG QUAN VỀ WEBSITE</a:t>
            </a:r>
            <a:endParaRPr lang="en-US" sz="3000" b="1" dirty="0">
              <a:ln>
                <a:solidFill>
                  <a:srgbClr val="66FFFF"/>
                </a:solidFill>
              </a:ln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03878D1-3C3A-ECBC-1AD6-C6927F870D2B}"/>
              </a:ext>
            </a:extLst>
          </p:cNvPr>
          <p:cNvSpPr/>
          <p:nvPr/>
        </p:nvSpPr>
        <p:spPr>
          <a:xfrm>
            <a:off x="2623988" y="5005368"/>
            <a:ext cx="2130891" cy="1466552"/>
          </a:xfrm>
          <a:prstGeom prst="roundRect">
            <a:avLst/>
          </a:prstGeom>
          <a:solidFill>
            <a:schemeClr val="bg1"/>
          </a:solidFill>
          <a:ln>
            <a:solidFill>
              <a:srgbClr val="66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66FFFF"/>
              </a:solidFill>
            </a:endParaRPr>
          </a:p>
        </p:txBody>
      </p:sp>
      <p:pic>
        <p:nvPicPr>
          <p:cNvPr id="10" name="Picture 2" descr="MongoDB logo and symbol, meaning, history, PNG">
            <a:extLst>
              <a:ext uri="{FF2B5EF4-FFF2-40B4-BE49-F238E27FC236}">
                <a16:creationId xmlns:a16="http://schemas.microsoft.com/office/drawing/2014/main" id="{0D3A29ED-756D-2ED3-1C57-AEB860C983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5198" y="5030346"/>
            <a:ext cx="1908470" cy="1192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5EA4563D-8175-9A29-6927-EC41F975BF48}"/>
              </a:ext>
            </a:extLst>
          </p:cNvPr>
          <p:cNvSpPr/>
          <p:nvPr/>
        </p:nvSpPr>
        <p:spPr>
          <a:xfrm>
            <a:off x="5030553" y="4981500"/>
            <a:ext cx="2130891" cy="1466552"/>
          </a:xfrm>
          <a:prstGeom prst="roundRect">
            <a:avLst/>
          </a:prstGeom>
          <a:solidFill>
            <a:schemeClr val="tx1"/>
          </a:solidFill>
          <a:ln>
            <a:solidFill>
              <a:srgbClr val="66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66FFFF"/>
              </a:solidFill>
            </a:endParaRPr>
          </a:p>
        </p:txBody>
      </p:sp>
      <p:pic>
        <p:nvPicPr>
          <p:cNvPr id="1028" name="Picture 4" descr="Js, react js, logo, react, react native icon - Free download">
            <a:extLst>
              <a:ext uri="{FF2B5EF4-FFF2-40B4-BE49-F238E27FC236}">
                <a16:creationId xmlns:a16="http://schemas.microsoft.com/office/drawing/2014/main" id="{50FE7EBD-CDEF-AD3D-9C73-C96A1D41E1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9638" y="5092284"/>
            <a:ext cx="1292720" cy="1292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26E924B6-CDB4-F029-5974-1A21891A6093}"/>
              </a:ext>
            </a:extLst>
          </p:cNvPr>
          <p:cNvSpPr/>
          <p:nvPr/>
        </p:nvSpPr>
        <p:spPr>
          <a:xfrm>
            <a:off x="7437118" y="4969566"/>
            <a:ext cx="2130891" cy="1466552"/>
          </a:xfrm>
          <a:prstGeom prst="roundRect">
            <a:avLst/>
          </a:prstGeom>
          <a:solidFill>
            <a:schemeClr val="bg1"/>
          </a:solidFill>
          <a:ln>
            <a:solidFill>
              <a:srgbClr val="66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66FFFF"/>
              </a:solidFill>
            </a:endParaRP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3F2E58E4-20DB-A0B9-8B34-83ADE99BE4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3437" y="5207879"/>
            <a:ext cx="1618252" cy="989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49795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F5CCFD68-957F-F1B4-E342-0CB889E72A40}"/>
              </a:ext>
            </a:extLst>
          </p:cNvPr>
          <p:cNvSpPr/>
          <p:nvPr/>
        </p:nvSpPr>
        <p:spPr>
          <a:xfrm>
            <a:off x="177798" y="386080"/>
            <a:ext cx="11836400" cy="6329680"/>
          </a:xfrm>
          <a:prstGeom prst="rect">
            <a:avLst/>
          </a:prstGeom>
          <a:noFill/>
          <a:ln w="3175">
            <a:solidFill>
              <a:srgbClr val="66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2121A4C4-C3A2-4EF8-824D-D22B840CC015}"/>
              </a:ext>
            </a:extLst>
          </p:cNvPr>
          <p:cNvSpPr/>
          <p:nvPr/>
        </p:nvSpPr>
        <p:spPr>
          <a:xfrm>
            <a:off x="426718" y="142240"/>
            <a:ext cx="11338560" cy="738692"/>
          </a:xfrm>
          <a:prstGeom prst="roundRect">
            <a:avLst>
              <a:gd name="adj" fmla="val 0"/>
            </a:avLst>
          </a:pr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6000" contrast="32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532751" b="-230659"/>
            </a:stretch>
          </a:blipFill>
          <a:ln w="9525">
            <a:solidFill>
              <a:srgbClr val="66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C482247-4F27-E9AF-FEB4-9E734489470B}"/>
              </a:ext>
            </a:extLst>
          </p:cNvPr>
          <p:cNvSpPr/>
          <p:nvPr/>
        </p:nvSpPr>
        <p:spPr>
          <a:xfrm>
            <a:off x="426717" y="1020997"/>
            <a:ext cx="4033523" cy="574123"/>
          </a:xfrm>
          <a:prstGeom prst="roundRect">
            <a:avLst>
              <a:gd name="adj" fmla="val 0"/>
            </a:avLst>
          </a:pr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6000" contrast="32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532751" b="-230659"/>
            </a:stretch>
          </a:blipFill>
          <a:ln w="9525">
            <a:solidFill>
              <a:srgbClr val="66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7EDAA4D-5D1C-FE2E-833B-C85C0783EBDD}"/>
              </a:ext>
            </a:extLst>
          </p:cNvPr>
          <p:cNvSpPr txBox="1">
            <a:spLocks/>
          </p:cNvSpPr>
          <p:nvPr/>
        </p:nvSpPr>
        <p:spPr>
          <a:xfrm>
            <a:off x="805349" y="1015187"/>
            <a:ext cx="3502491" cy="51952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dirty="0">
                <a:ln>
                  <a:solidFill>
                    <a:srgbClr val="66FFFF"/>
                  </a:solidFill>
                </a:ln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kumimoji="0" lang="en-US" sz="2400" b="1" i="0" u="none" strike="noStrike" kern="1200" cap="none" spc="0" normalizeH="0" baseline="0" noProof="0" dirty="0">
                <a:ln>
                  <a:solidFill>
                    <a:srgbClr val="66FFFF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.2 </a:t>
            </a:r>
            <a:r>
              <a:rPr kumimoji="0" lang="en-US" sz="2400" b="1" i="0" u="none" strike="noStrike" kern="1200" cap="none" spc="0" normalizeH="0" baseline="0" noProof="0" dirty="0" err="1">
                <a:ln>
                  <a:solidFill>
                    <a:srgbClr val="66FFFF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Tổng</a:t>
            </a:r>
            <a:r>
              <a:rPr kumimoji="0" lang="en-US" sz="2400" b="1" i="0" u="none" strike="noStrike" kern="1200" cap="none" spc="0" normalizeH="0" baseline="0" noProof="0" dirty="0">
                <a:ln>
                  <a:solidFill>
                    <a:srgbClr val="66FFFF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solidFill>
                    <a:srgbClr val="66FFFF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quan</a:t>
            </a:r>
            <a:r>
              <a:rPr kumimoji="0" lang="en-US" sz="2400" b="1" i="0" u="none" strike="noStrike" kern="1200" cap="none" spc="0" normalizeH="0" baseline="0" noProof="0" dirty="0">
                <a:ln>
                  <a:solidFill>
                    <a:srgbClr val="66FFFF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solidFill>
                    <a:srgbClr val="66FFFF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về</a:t>
            </a:r>
            <a:r>
              <a:rPr kumimoji="0" lang="en-US" sz="2400" b="1" i="0" u="none" strike="noStrike" kern="1200" cap="none" spc="0" normalizeH="0" baseline="0" noProof="0" dirty="0">
                <a:ln>
                  <a:solidFill>
                    <a:srgbClr val="66FFFF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website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BC7C77B1-EC9C-12E0-6E5C-514CE924CC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863" y="251825"/>
            <a:ext cx="548083" cy="519522"/>
          </a:xfrm>
          <a:prstGeom prst="rect">
            <a:avLst/>
          </a:prstGeom>
          <a:noFill/>
          <a:ln w="19050">
            <a:solidFill>
              <a:srgbClr val="66FFF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5BE7E28D-70A2-5AEF-0862-B0BC0C2C017D}"/>
              </a:ext>
            </a:extLst>
          </p:cNvPr>
          <p:cNvCxnSpPr>
            <a:stCxn id="16" idx="2"/>
            <a:endCxn id="4" idx="3"/>
          </p:cNvCxnSpPr>
          <p:nvPr/>
        </p:nvCxnSpPr>
        <p:spPr>
          <a:xfrm rot="5400000">
            <a:off x="5064556" y="276616"/>
            <a:ext cx="427127" cy="1635758"/>
          </a:xfrm>
          <a:prstGeom prst="bentConnector2">
            <a:avLst/>
          </a:prstGeom>
          <a:ln w="12700">
            <a:solidFill>
              <a:srgbClr val="66FF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FDD4482-2BED-E6AE-1920-2BA10F6062EE}"/>
              </a:ext>
            </a:extLst>
          </p:cNvPr>
          <p:cNvSpPr txBox="1"/>
          <p:nvPr/>
        </p:nvSpPr>
        <p:spPr>
          <a:xfrm>
            <a:off x="1113946" y="2298719"/>
            <a:ext cx="1022096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- Website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bán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thú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cưng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Hồng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Phong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được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xây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dựng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trong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đề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tài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cung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cấp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các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tính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năng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như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đăng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ký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tài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khoản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,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thêm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và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quản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lý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sản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toán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.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Mục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tiêu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của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đề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tài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là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giúp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tối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ưu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hóa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quy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trình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mua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bán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giữa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khách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hàng</a:t>
            </a:r>
            <a:r>
              <a:rPr lang="en-US" sz="2400" dirty="0">
                <a:solidFill>
                  <a:prstClr val="whit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, chia </a:t>
            </a:r>
            <a:r>
              <a:rPr lang="en-US" sz="2400" dirty="0" err="1">
                <a:solidFill>
                  <a:prstClr val="whit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thú</a:t>
            </a:r>
            <a:r>
              <a:rPr lang="en-US" sz="2400" dirty="0">
                <a:solidFill>
                  <a:prstClr val="whit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prstClr val="whit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cưng</a:t>
            </a:r>
            <a:r>
              <a:rPr lang="en-US" sz="2400" dirty="0">
                <a:solidFill>
                  <a:prstClr val="whit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prstClr val="whit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theo</a:t>
            </a:r>
            <a:r>
              <a:rPr lang="en-US" sz="2400" dirty="0">
                <a:solidFill>
                  <a:prstClr val="whit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prstClr val="whit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từng</a:t>
            </a:r>
            <a:r>
              <a:rPr lang="en-US" sz="2400" dirty="0">
                <a:solidFill>
                  <a:prstClr val="whit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prstClr val="whit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loại</a:t>
            </a:r>
            <a:r>
              <a:rPr lang="en-US" sz="2400" dirty="0">
                <a:solidFill>
                  <a:prstClr val="whit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prstClr val="whit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thú</a:t>
            </a:r>
            <a:r>
              <a:rPr lang="en-US" sz="2400" dirty="0">
                <a:solidFill>
                  <a:prstClr val="whit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prstClr val="whit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cưng</a:t>
            </a:r>
            <a:r>
              <a:rPr lang="en-US" sz="2400" dirty="0">
                <a:solidFill>
                  <a:prstClr val="whit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n-US" sz="2400" dirty="0" err="1">
                <a:solidFill>
                  <a:prstClr val="whit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xem</a:t>
            </a:r>
            <a:r>
              <a:rPr lang="en-US" sz="2400" dirty="0">
                <a:solidFill>
                  <a:prstClr val="whit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prstClr val="whit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thú</a:t>
            </a:r>
            <a:r>
              <a:rPr lang="en-US" sz="2400" dirty="0">
                <a:solidFill>
                  <a:prstClr val="whit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prstClr val="whit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cưng</a:t>
            </a:r>
            <a:r>
              <a:rPr lang="en-US" sz="2400" dirty="0">
                <a:solidFill>
                  <a:prstClr val="whit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n-US" sz="2400" dirty="0" err="1">
                <a:solidFill>
                  <a:prstClr val="whit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thêm</a:t>
            </a:r>
            <a:r>
              <a:rPr lang="en-US" sz="2400" dirty="0">
                <a:solidFill>
                  <a:prstClr val="whit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prstClr val="whit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vào</a:t>
            </a:r>
            <a:r>
              <a:rPr lang="en-US" sz="2400" dirty="0">
                <a:solidFill>
                  <a:prstClr val="whit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prstClr val="whit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giỏ</a:t>
            </a:r>
            <a:r>
              <a:rPr lang="en-US" sz="2400" dirty="0">
                <a:solidFill>
                  <a:prstClr val="whit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prstClr val="whit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hàng</a:t>
            </a:r>
            <a:r>
              <a:rPr lang="en-US" sz="2400" dirty="0">
                <a:solidFill>
                  <a:prstClr val="whit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n-US" sz="2400" dirty="0" err="1">
                <a:solidFill>
                  <a:prstClr val="whit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đặt</a:t>
            </a:r>
            <a:r>
              <a:rPr lang="en-US" sz="2400" dirty="0">
                <a:solidFill>
                  <a:prstClr val="whit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prstClr val="whit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hàng</a:t>
            </a:r>
            <a:r>
              <a:rPr lang="en-US" sz="2400" dirty="0">
                <a:solidFill>
                  <a:prstClr val="whit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n-US" sz="2400" dirty="0" err="1">
                <a:solidFill>
                  <a:prstClr val="whit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thanh</a:t>
            </a:r>
            <a:r>
              <a:rPr lang="en-US" sz="2400" dirty="0">
                <a:solidFill>
                  <a:prstClr val="whit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prstClr val="whit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toán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và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chủ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cửa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hàng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. 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D2B56F29-6D4A-4787-84C9-1C3134D06C5A}"/>
              </a:ext>
            </a:extLst>
          </p:cNvPr>
          <p:cNvSpPr txBox="1">
            <a:spLocks/>
          </p:cNvSpPr>
          <p:nvPr/>
        </p:nvSpPr>
        <p:spPr>
          <a:xfrm>
            <a:off x="1384469" y="251825"/>
            <a:ext cx="9423057" cy="51952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>
                <a:ln>
                  <a:solidFill>
                    <a:srgbClr val="66FFFF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I. LÝ DO CHỌN ĐỀ TÀI. TỔNG QUAN VỀ WEBSITE</a:t>
            </a:r>
            <a:endParaRPr kumimoji="0" lang="en-US" sz="3000" b="1" i="0" u="none" strike="noStrike" kern="1200" cap="none" spc="0" normalizeH="0" baseline="0" noProof="0" dirty="0">
              <a:ln>
                <a:solidFill>
                  <a:srgbClr val="66FFFF"/>
                </a:solidFill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CF0CD9-70D2-E299-D60E-741981A8ADB9}"/>
              </a:ext>
            </a:extLst>
          </p:cNvPr>
          <p:cNvSpPr txBox="1"/>
          <p:nvPr/>
        </p:nvSpPr>
        <p:spPr>
          <a:xfrm>
            <a:off x="1113946" y="4102201"/>
            <a:ext cx="1022096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-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Khách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hàng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đăng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ký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tài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khoản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của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hệ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thống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,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sử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dụng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các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thông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tin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như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Địa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chỉ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,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số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điện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thoại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,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tên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người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dùng</a:t>
            </a:r>
            <a:r>
              <a:rPr lang="en-US" sz="2400" dirty="0">
                <a:solidFill>
                  <a:prstClr val="whit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. </a:t>
            </a:r>
            <a:r>
              <a:rPr lang="en-US" sz="2400" dirty="0" err="1">
                <a:solidFill>
                  <a:prstClr val="whit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Chọn</a:t>
            </a:r>
            <a:r>
              <a:rPr lang="en-US" sz="2400" dirty="0">
                <a:solidFill>
                  <a:prstClr val="whit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prstClr val="whit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sản</a:t>
            </a:r>
            <a:r>
              <a:rPr lang="en-US" sz="2400" dirty="0">
                <a:solidFill>
                  <a:prstClr val="whit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prstClr val="whit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phẩm</a:t>
            </a:r>
            <a:r>
              <a:rPr lang="en-US" sz="2400" dirty="0">
                <a:solidFill>
                  <a:prstClr val="whit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prstClr val="whit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hoặc</a:t>
            </a:r>
            <a:r>
              <a:rPr lang="en-US" sz="2400" dirty="0">
                <a:solidFill>
                  <a:prstClr val="whit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prstClr val="whit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thú</a:t>
            </a:r>
            <a:r>
              <a:rPr lang="en-US" sz="2400" dirty="0">
                <a:solidFill>
                  <a:prstClr val="whit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prstClr val="whit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cưng</a:t>
            </a:r>
            <a:r>
              <a:rPr lang="en-US" sz="2400" dirty="0">
                <a:solidFill>
                  <a:prstClr val="whit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prstClr val="whit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cần</a:t>
            </a:r>
            <a:r>
              <a:rPr lang="en-US" sz="2400" dirty="0">
                <a:solidFill>
                  <a:prstClr val="whit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prstClr val="whit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mua</a:t>
            </a:r>
            <a:r>
              <a:rPr lang="en-US" sz="2400" dirty="0">
                <a:solidFill>
                  <a:prstClr val="whit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prstClr val="whit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và</a:t>
            </a:r>
            <a:r>
              <a:rPr lang="en-US" sz="2400" dirty="0">
                <a:solidFill>
                  <a:prstClr val="whit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prstClr val="whit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lưu</a:t>
            </a:r>
            <a:r>
              <a:rPr lang="en-US" sz="2400" dirty="0">
                <a:solidFill>
                  <a:prstClr val="whit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prstClr val="whit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vào</a:t>
            </a:r>
            <a:r>
              <a:rPr lang="en-US" sz="2400" dirty="0">
                <a:solidFill>
                  <a:prstClr val="whit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prstClr val="whit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giỏ</a:t>
            </a:r>
            <a:r>
              <a:rPr lang="en-US" sz="2400" dirty="0">
                <a:solidFill>
                  <a:prstClr val="whit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prstClr val="whit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hàng</a:t>
            </a:r>
            <a:r>
              <a:rPr lang="en-US" sz="2400" dirty="0">
                <a:solidFill>
                  <a:prstClr val="whit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. Sau </a:t>
            </a:r>
            <a:r>
              <a:rPr lang="en-US" sz="2400" dirty="0" err="1">
                <a:solidFill>
                  <a:prstClr val="whit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đó</a:t>
            </a:r>
            <a:r>
              <a:rPr lang="en-US" sz="2400" dirty="0">
                <a:solidFill>
                  <a:prstClr val="whit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prstClr val="whit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chọn</a:t>
            </a:r>
            <a:r>
              <a:rPr lang="en-US" sz="2400" dirty="0">
                <a:solidFill>
                  <a:prstClr val="whit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prstClr val="whit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hình</a:t>
            </a:r>
            <a:r>
              <a:rPr lang="en-US" sz="2400" dirty="0">
                <a:solidFill>
                  <a:prstClr val="whit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prstClr val="whit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thức</a:t>
            </a:r>
            <a:r>
              <a:rPr lang="en-US" sz="2400" dirty="0">
                <a:solidFill>
                  <a:prstClr val="whit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prstClr val="whit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thanh</a:t>
            </a:r>
            <a:r>
              <a:rPr lang="en-US" sz="2400" dirty="0">
                <a:solidFill>
                  <a:prstClr val="whit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prstClr val="whit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toán</a:t>
            </a:r>
            <a:r>
              <a:rPr lang="en-US" sz="2400" dirty="0">
                <a:solidFill>
                  <a:prstClr val="whit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prstClr val="whit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rồi</a:t>
            </a:r>
            <a:r>
              <a:rPr lang="en-US" sz="2400" dirty="0">
                <a:solidFill>
                  <a:prstClr val="whit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prstClr val="whit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đặt</a:t>
            </a:r>
            <a:r>
              <a:rPr lang="en-US" sz="2400" dirty="0">
                <a:solidFill>
                  <a:prstClr val="whit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prstClr val="whit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hàng</a:t>
            </a:r>
            <a:r>
              <a:rPr lang="en-US" sz="2400" dirty="0">
                <a:solidFill>
                  <a:prstClr val="whit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.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042954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F5CCFD68-957F-F1B4-E342-0CB889E72A40}"/>
              </a:ext>
            </a:extLst>
          </p:cNvPr>
          <p:cNvSpPr/>
          <p:nvPr/>
        </p:nvSpPr>
        <p:spPr>
          <a:xfrm>
            <a:off x="177798" y="386080"/>
            <a:ext cx="11836400" cy="6329680"/>
          </a:xfrm>
          <a:prstGeom prst="rect">
            <a:avLst/>
          </a:prstGeom>
          <a:noFill/>
          <a:ln w="3175">
            <a:solidFill>
              <a:srgbClr val="66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2121A4C4-C3A2-4EF8-824D-D22B840CC015}"/>
              </a:ext>
            </a:extLst>
          </p:cNvPr>
          <p:cNvSpPr/>
          <p:nvPr/>
        </p:nvSpPr>
        <p:spPr>
          <a:xfrm>
            <a:off x="426718" y="142240"/>
            <a:ext cx="11338560" cy="738692"/>
          </a:xfrm>
          <a:prstGeom prst="roundRect">
            <a:avLst>
              <a:gd name="adj" fmla="val 0"/>
            </a:avLst>
          </a:pr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6000" contrast="32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532751" b="-230659"/>
            </a:stretch>
          </a:blipFill>
          <a:ln w="9525">
            <a:solidFill>
              <a:srgbClr val="66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C482247-4F27-E9AF-FEB4-9E734489470B}"/>
              </a:ext>
            </a:extLst>
          </p:cNvPr>
          <p:cNvSpPr/>
          <p:nvPr/>
        </p:nvSpPr>
        <p:spPr>
          <a:xfrm>
            <a:off x="426717" y="1020997"/>
            <a:ext cx="4033523" cy="574123"/>
          </a:xfrm>
          <a:prstGeom prst="roundRect">
            <a:avLst>
              <a:gd name="adj" fmla="val 0"/>
            </a:avLst>
          </a:pr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6000" contrast="32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532751" b="-230659"/>
            </a:stretch>
          </a:blipFill>
          <a:ln w="9525">
            <a:solidFill>
              <a:srgbClr val="66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7EDAA4D-5D1C-FE2E-833B-C85C0783EBDD}"/>
              </a:ext>
            </a:extLst>
          </p:cNvPr>
          <p:cNvSpPr txBox="1">
            <a:spLocks/>
          </p:cNvSpPr>
          <p:nvPr/>
        </p:nvSpPr>
        <p:spPr>
          <a:xfrm>
            <a:off x="426717" y="996327"/>
            <a:ext cx="3579417" cy="51952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dirty="0">
                <a:ln>
                  <a:solidFill>
                    <a:srgbClr val="66FFFF"/>
                  </a:solidFill>
                </a:ln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2.1</a:t>
            </a:r>
            <a:r>
              <a:rPr kumimoji="0" lang="en-US" sz="2400" b="1" i="0" u="none" strike="noStrike" kern="1200" cap="none" spc="0" normalizeH="0" baseline="0" noProof="0" dirty="0">
                <a:ln>
                  <a:solidFill>
                    <a:srgbClr val="66FFFF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. </a:t>
            </a:r>
            <a:r>
              <a:rPr kumimoji="0" lang="en-US" sz="2400" b="1" i="0" u="none" strike="noStrike" kern="1200" cap="none" spc="0" normalizeH="0" baseline="0" noProof="0" dirty="0" err="1">
                <a:ln>
                  <a:solidFill>
                    <a:srgbClr val="66FFFF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Phân</a:t>
            </a:r>
            <a:r>
              <a:rPr kumimoji="0" lang="en-US" sz="2400" b="1" i="0" u="none" strike="noStrike" kern="1200" cap="none" spc="0" normalizeH="0" baseline="0" noProof="0" dirty="0">
                <a:ln>
                  <a:solidFill>
                    <a:srgbClr val="66FFFF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solidFill>
                    <a:srgbClr val="66FFFF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tích</a:t>
            </a:r>
            <a:r>
              <a:rPr kumimoji="0" lang="en-US" sz="2400" b="1" i="0" u="none" strike="noStrike" kern="1200" cap="none" spc="0" normalizeH="0" baseline="0" noProof="0" dirty="0">
                <a:ln>
                  <a:solidFill>
                    <a:srgbClr val="66FFFF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solidFill>
                    <a:srgbClr val="66FFFF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yêu</a:t>
            </a:r>
            <a:r>
              <a:rPr kumimoji="0" lang="en-US" sz="2400" b="1" i="0" u="none" strike="noStrike" kern="1200" cap="none" spc="0" normalizeH="0" baseline="0" noProof="0" dirty="0">
                <a:ln>
                  <a:solidFill>
                    <a:srgbClr val="66FFFF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solidFill>
                    <a:srgbClr val="66FFFF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cầu</a:t>
            </a:r>
            <a:endParaRPr kumimoji="0" lang="en-US" sz="2400" b="1" i="0" u="none" strike="noStrike" kern="1200" cap="none" spc="0" normalizeH="0" baseline="0" noProof="0" dirty="0">
              <a:ln>
                <a:solidFill>
                  <a:srgbClr val="66FFFF"/>
                </a:solidFill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BC7C77B1-EC9C-12E0-6E5C-514CE924CC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863" y="251825"/>
            <a:ext cx="548083" cy="519522"/>
          </a:xfrm>
          <a:prstGeom prst="rect">
            <a:avLst/>
          </a:prstGeom>
          <a:noFill/>
          <a:ln w="19050">
            <a:solidFill>
              <a:srgbClr val="66FFF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5BE7E28D-70A2-5AEF-0862-B0BC0C2C017D}"/>
              </a:ext>
            </a:extLst>
          </p:cNvPr>
          <p:cNvCxnSpPr>
            <a:stCxn id="16" idx="2"/>
            <a:endCxn id="4" idx="3"/>
          </p:cNvCxnSpPr>
          <p:nvPr/>
        </p:nvCxnSpPr>
        <p:spPr>
          <a:xfrm rot="5400000">
            <a:off x="5064556" y="276616"/>
            <a:ext cx="427127" cy="1635758"/>
          </a:xfrm>
          <a:prstGeom prst="bentConnector2">
            <a:avLst/>
          </a:prstGeom>
          <a:ln w="12700">
            <a:solidFill>
              <a:srgbClr val="66FF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itle 1">
            <a:extLst>
              <a:ext uri="{FF2B5EF4-FFF2-40B4-BE49-F238E27FC236}">
                <a16:creationId xmlns:a16="http://schemas.microsoft.com/office/drawing/2014/main" id="{076A23B0-60B6-C8A1-8BAE-E5C1ADDF6CB7}"/>
              </a:ext>
            </a:extLst>
          </p:cNvPr>
          <p:cNvSpPr txBox="1">
            <a:spLocks/>
          </p:cNvSpPr>
          <p:nvPr/>
        </p:nvSpPr>
        <p:spPr>
          <a:xfrm>
            <a:off x="1384469" y="251825"/>
            <a:ext cx="9423057" cy="51952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 dirty="0">
                <a:ln>
                  <a:solidFill>
                    <a:srgbClr val="66FFFF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II. PHÂN TÍCH THIẾT KẾ HỆ THỐNG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76C921-44A9-4D6D-03AF-9B6818CB240B}"/>
              </a:ext>
            </a:extLst>
          </p:cNvPr>
          <p:cNvSpPr txBox="1"/>
          <p:nvPr/>
        </p:nvSpPr>
        <p:spPr>
          <a:xfrm>
            <a:off x="1142997" y="2302597"/>
            <a:ext cx="9906000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spcAft>
                <a:spcPts val="1200"/>
              </a:spcAft>
            </a:pP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</a:rPr>
              <a:t>- </a:t>
            </a:r>
            <a:r>
              <a:rPr lang="vi-VN" sz="24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Yêu cầu "Xây dựng website bán </a:t>
            </a:r>
            <a:r>
              <a:rPr lang="en-US" sz="2400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thú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sz="2400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cưng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sz="2400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Hồng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 Phong </a:t>
            </a:r>
            <a:r>
              <a:rPr lang="en-US" sz="2400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sử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sz="2400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dụng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 MERN STACK</a:t>
            </a:r>
            <a:r>
              <a:rPr lang="vi-VN" sz="24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" yêu cầu phát triển một ứng dụng web để hỗ trợ mua bán trực tuyến. </a:t>
            </a:r>
            <a:endParaRPr lang="en-US" sz="2400" b="0" i="0" dirty="0">
              <a:solidFill>
                <a:schemeClr val="bg1"/>
              </a:solidFill>
              <a:effectLst/>
              <a:latin typeface="Times New Roman" panose="02020603050405020304" pitchFamily="18" charset="0"/>
            </a:endParaRPr>
          </a:p>
          <a:p>
            <a:pPr algn="just"/>
            <a:r>
              <a:rPr lang="en-US" sz="24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- </a:t>
            </a:r>
            <a:r>
              <a:rPr lang="vi-VN" sz="24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Mục tiêu chung nhằm tạo ra một ứng dụng web để hỗ trợ tìm hiểu, mua bán và cung cấp đến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người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dùng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</a:rPr>
              <a:t> </a:t>
            </a:r>
            <a:r>
              <a:rPr lang="vi-VN" sz="24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các </a:t>
            </a:r>
            <a:r>
              <a:rPr lang="en-US" sz="2400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bé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sz="2400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thú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sz="2400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cưn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g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</a:rPr>
              <a:t> </a:t>
            </a:r>
            <a:r>
              <a:rPr lang="vi-VN" sz="24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và </a:t>
            </a:r>
            <a:r>
              <a:rPr lang="en-US" sz="2400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sản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sz="2400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phẩm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sz="2400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chăm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sz="2400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sóc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sz="2400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thú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sz="2400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cưng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vi-VN" sz="24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với nhiều lựa chọn từ nhiều khách hàng khác nhau.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14600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F5CCFD68-957F-F1B4-E342-0CB889E72A40}"/>
              </a:ext>
            </a:extLst>
          </p:cNvPr>
          <p:cNvSpPr/>
          <p:nvPr/>
        </p:nvSpPr>
        <p:spPr>
          <a:xfrm>
            <a:off x="177798" y="386080"/>
            <a:ext cx="11836400" cy="6329680"/>
          </a:xfrm>
          <a:prstGeom prst="rect">
            <a:avLst/>
          </a:prstGeom>
          <a:noFill/>
          <a:ln w="3175">
            <a:solidFill>
              <a:srgbClr val="66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2121A4C4-C3A2-4EF8-824D-D22B840CC015}"/>
              </a:ext>
            </a:extLst>
          </p:cNvPr>
          <p:cNvSpPr/>
          <p:nvPr/>
        </p:nvSpPr>
        <p:spPr>
          <a:xfrm>
            <a:off x="426718" y="142240"/>
            <a:ext cx="11338560" cy="738692"/>
          </a:xfrm>
          <a:prstGeom prst="roundRect">
            <a:avLst>
              <a:gd name="adj" fmla="val 0"/>
            </a:avLst>
          </a:pr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6000" contrast="32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532751" b="-230659"/>
            </a:stretch>
          </a:blipFill>
          <a:ln w="9525">
            <a:solidFill>
              <a:srgbClr val="66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C482247-4F27-E9AF-FEB4-9E734489470B}"/>
              </a:ext>
            </a:extLst>
          </p:cNvPr>
          <p:cNvSpPr/>
          <p:nvPr/>
        </p:nvSpPr>
        <p:spPr>
          <a:xfrm>
            <a:off x="426717" y="1020997"/>
            <a:ext cx="4500883" cy="574123"/>
          </a:xfrm>
          <a:prstGeom prst="roundRect">
            <a:avLst>
              <a:gd name="adj" fmla="val 0"/>
            </a:avLst>
          </a:pr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6000" contrast="32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532751" b="-230659"/>
            </a:stretch>
          </a:blipFill>
          <a:ln w="9525">
            <a:solidFill>
              <a:srgbClr val="66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7EDAA4D-5D1C-FE2E-833B-C85C0783EBDD}"/>
              </a:ext>
            </a:extLst>
          </p:cNvPr>
          <p:cNvSpPr txBox="1">
            <a:spLocks/>
          </p:cNvSpPr>
          <p:nvPr/>
        </p:nvSpPr>
        <p:spPr>
          <a:xfrm>
            <a:off x="565863" y="1015187"/>
            <a:ext cx="4219497" cy="51952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solidFill>
                    <a:srgbClr val="66FFFF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2.2. </a:t>
            </a:r>
            <a:r>
              <a:rPr kumimoji="0" lang="en-US" sz="2400" b="1" i="0" u="none" strike="noStrike" kern="1200" cap="none" spc="0" normalizeH="0" baseline="0" noProof="0" dirty="0" err="1">
                <a:ln>
                  <a:solidFill>
                    <a:srgbClr val="66FFFF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Các</a:t>
            </a:r>
            <a:r>
              <a:rPr kumimoji="0" lang="en-US" sz="2400" b="1" i="0" u="none" strike="noStrike" kern="1200" cap="none" spc="0" normalizeH="0" baseline="0" noProof="0" dirty="0">
                <a:ln>
                  <a:solidFill>
                    <a:srgbClr val="66FFFF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solidFill>
                    <a:srgbClr val="66FFFF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yêu</a:t>
            </a:r>
            <a:r>
              <a:rPr kumimoji="0" lang="en-US" sz="2400" b="1" i="0" u="none" strike="noStrike" kern="1200" cap="none" spc="0" normalizeH="0" baseline="0" noProof="0" dirty="0">
                <a:ln>
                  <a:solidFill>
                    <a:srgbClr val="66FFFF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solidFill>
                    <a:srgbClr val="66FFFF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cầu</a:t>
            </a:r>
            <a:r>
              <a:rPr kumimoji="0" lang="en-US" sz="2400" b="1" i="0" u="none" strike="noStrike" kern="1200" cap="none" spc="0" normalizeH="0" baseline="0" noProof="0" dirty="0">
                <a:ln>
                  <a:solidFill>
                    <a:srgbClr val="66FFFF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phi </a:t>
            </a:r>
            <a:r>
              <a:rPr kumimoji="0" lang="en-US" sz="2400" b="1" i="0" u="none" strike="noStrike" kern="1200" cap="none" spc="0" normalizeH="0" baseline="0" noProof="0" dirty="0" err="1">
                <a:ln>
                  <a:solidFill>
                    <a:srgbClr val="66FFFF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chức</a:t>
            </a:r>
            <a:r>
              <a:rPr kumimoji="0" lang="en-US" sz="2400" b="1" i="0" u="none" strike="noStrike" kern="1200" cap="none" spc="0" normalizeH="0" baseline="0" noProof="0" dirty="0">
                <a:ln>
                  <a:solidFill>
                    <a:srgbClr val="66FFFF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solidFill>
                    <a:srgbClr val="66FFFF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năng</a:t>
            </a:r>
            <a:endParaRPr kumimoji="0" lang="en-US" sz="2400" b="1" i="0" u="none" strike="noStrike" kern="1200" cap="none" spc="0" normalizeH="0" baseline="0" noProof="0" dirty="0">
              <a:ln>
                <a:solidFill>
                  <a:srgbClr val="66FFFF"/>
                </a:solidFill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BC7C77B1-EC9C-12E0-6E5C-514CE924CC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863" y="251825"/>
            <a:ext cx="548083" cy="519522"/>
          </a:xfrm>
          <a:prstGeom prst="rect">
            <a:avLst/>
          </a:prstGeom>
          <a:noFill/>
          <a:ln w="19050">
            <a:solidFill>
              <a:srgbClr val="66FFF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5BE7E28D-70A2-5AEF-0862-B0BC0C2C017D}"/>
              </a:ext>
            </a:extLst>
          </p:cNvPr>
          <p:cNvCxnSpPr>
            <a:cxnSpLocks/>
            <a:stCxn id="16" idx="2"/>
            <a:endCxn id="4" idx="3"/>
          </p:cNvCxnSpPr>
          <p:nvPr/>
        </p:nvCxnSpPr>
        <p:spPr>
          <a:xfrm rot="5400000">
            <a:off x="5298236" y="510296"/>
            <a:ext cx="427127" cy="1168398"/>
          </a:xfrm>
          <a:prstGeom prst="bentConnector2">
            <a:avLst/>
          </a:prstGeom>
          <a:ln w="12700">
            <a:solidFill>
              <a:srgbClr val="66FF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itle 1">
            <a:extLst>
              <a:ext uri="{FF2B5EF4-FFF2-40B4-BE49-F238E27FC236}">
                <a16:creationId xmlns:a16="http://schemas.microsoft.com/office/drawing/2014/main" id="{076A23B0-60B6-C8A1-8BAE-E5C1ADDF6CB7}"/>
              </a:ext>
            </a:extLst>
          </p:cNvPr>
          <p:cNvSpPr txBox="1">
            <a:spLocks/>
          </p:cNvSpPr>
          <p:nvPr/>
        </p:nvSpPr>
        <p:spPr>
          <a:xfrm>
            <a:off x="1384469" y="251825"/>
            <a:ext cx="9423057" cy="51952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 dirty="0">
                <a:ln>
                  <a:solidFill>
                    <a:srgbClr val="66FFFF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II. PHÂN TÍCH THIẾT KẾ HỆ THỐNG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D6122AED-99DC-6C18-D1FC-2AB2720D1B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2973548"/>
              </p:ext>
            </p:extLst>
          </p:nvPr>
        </p:nvGraphicFramePr>
        <p:xfrm>
          <a:off x="587083" y="1942976"/>
          <a:ext cx="11017827" cy="4540318"/>
        </p:xfrm>
        <a:graphic>
          <a:graphicData uri="http://schemas.openxmlformats.org/drawingml/2006/table">
            <a:tbl>
              <a:tblPr firstRow="1" firstCol="1" bandRow="1">
                <a:tableStyleId>{00A15C55-8517-42AA-B614-E9B94910E393}</a:tableStyleId>
              </a:tblPr>
              <a:tblGrid>
                <a:gridCol w="1236478">
                  <a:extLst>
                    <a:ext uri="{9D8B030D-6E8A-4147-A177-3AD203B41FA5}">
                      <a16:colId xmlns:a16="http://schemas.microsoft.com/office/drawing/2014/main" val="1475227080"/>
                    </a:ext>
                  </a:extLst>
                </a:gridCol>
                <a:gridCol w="2372529">
                  <a:extLst>
                    <a:ext uri="{9D8B030D-6E8A-4147-A177-3AD203B41FA5}">
                      <a16:colId xmlns:a16="http://schemas.microsoft.com/office/drawing/2014/main" val="3914863052"/>
                    </a:ext>
                  </a:extLst>
                </a:gridCol>
                <a:gridCol w="6177267">
                  <a:extLst>
                    <a:ext uri="{9D8B030D-6E8A-4147-A177-3AD203B41FA5}">
                      <a16:colId xmlns:a16="http://schemas.microsoft.com/office/drawing/2014/main" val="2746644901"/>
                    </a:ext>
                  </a:extLst>
                </a:gridCol>
                <a:gridCol w="1231553">
                  <a:extLst>
                    <a:ext uri="{9D8B030D-6E8A-4147-A177-3AD203B41FA5}">
                      <a16:colId xmlns:a16="http://schemas.microsoft.com/office/drawing/2014/main" val="3017847200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7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STT</a:t>
                      </a:r>
                      <a:endParaRPr lang="en-US" sz="17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5286" marR="6528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7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Nội</a:t>
                      </a:r>
                      <a:r>
                        <a:rPr lang="en-US" sz="17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dung</a:t>
                      </a:r>
                      <a:endParaRPr lang="en-US" sz="17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5286" marR="6528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7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Mô</a:t>
                      </a:r>
                      <a:r>
                        <a:rPr lang="en-US" sz="17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7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tả</a:t>
                      </a:r>
                      <a:r>
                        <a:rPr lang="en-US" sz="17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chi </a:t>
                      </a:r>
                      <a:r>
                        <a:rPr lang="en-US" sz="17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tiết</a:t>
                      </a:r>
                      <a:endParaRPr lang="en-US" sz="17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5286" marR="6528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7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Ghi</a:t>
                      </a:r>
                      <a:r>
                        <a:rPr lang="en-US" sz="17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7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chú</a:t>
                      </a:r>
                      <a:endParaRPr lang="en-US" sz="17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5286" marR="65286" marT="0" marB="0" anchor="ctr"/>
                </a:tc>
                <a:extLst>
                  <a:ext uri="{0D108BD9-81ED-4DB2-BD59-A6C34878D82A}">
                    <a16:rowId xmlns:a16="http://schemas.microsoft.com/office/drawing/2014/main" val="2793430649"/>
                  </a:ext>
                </a:extLst>
              </a:tr>
              <a:tr h="118222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7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7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5286" marR="6528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7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Giao </a:t>
                      </a:r>
                      <a:r>
                        <a:rPr lang="en-US" sz="17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diện</a:t>
                      </a:r>
                      <a:endParaRPr lang="en-US" sz="17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5286" marR="6528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7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</a:t>
                      </a:r>
                      <a:r>
                        <a:rPr lang="vi-VN" sz="17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Giao diện tiếng Việt</a:t>
                      </a:r>
                      <a:endParaRPr lang="en-US" sz="17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vi-VN" sz="17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Cung cấp một giao diện đơn giản, gần gũi, trực quan và dễ sử dụng đối với người dùng</a:t>
                      </a:r>
                      <a:endParaRPr lang="en-US" sz="17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5286" marR="6528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vi-VN" sz="17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5286" marR="65286" marT="0" marB="0"/>
                </a:tc>
                <a:extLst>
                  <a:ext uri="{0D108BD9-81ED-4DB2-BD59-A6C34878D82A}">
                    <a16:rowId xmlns:a16="http://schemas.microsoft.com/office/drawing/2014/main" val="1593334305"/>
                  </a:ext>
                </a:extLst>
              </a:tr>
              <a:tr h="57288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7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7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5286" marR="6528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7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Bảo mật</a:t>
                      </a:r>
                      <a:endParaRPr lang="en-US" sz="1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5286" marR="6528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7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</a:t>
                      </a:r>
                      <a:r>
                        <a:rPr lang="vi-VN" sz="17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Vẫn tồn tại các lỗ hổng bảo mật cần được vá trong tương lai</a:t>
                      </a:r>
                      <a:endParaRPr lang="en-US" sz="17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5286" marR="6528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vi-VN" sz="17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7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5286" marR="65286" marT="0" marB="0"/>
                </a:tc>
                <a:extLst>
                  <a:ext uri="{0D108BD9-81ED-4DB2-BD59-A6C34878D82A}">
                    <a16:rowId xmlns:a16="http://schemas.microsoft.com/office/drawing/2014/main" val="3997549102"/>
                  </a:ext>
                </a:extLst>
              </a:tr>
              <a:tr h="118222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7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17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5286" marR="6528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7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Tốc độ xử lý</a:t>
                      </a:r>
                      <a:endParaRPr lang="en-US" sz="1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5286" marR="6528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vi-VN" sz="17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Tốc độ xử lý nhanh trong hầu hết các trường hợp và sẽ xử lý chậm hơn đối với vài tác vụ cần xử lý nhiều dữ liệu</a:t>
                      </a:r>
                      <a:endParaRPr lang="en-US" sz="17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5286" marR="6528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vi-VN" sz="17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7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5286" marR="65286" marT="0" marB="0"/>
                </a:tc>
                <a:extLst>
                  <a:ext uri="{0D108BD9-81ED-4DB2-BD59-A6C34878D82A}">
                    <a16:rowId xmlns:a16="http://schemas.microsoft.com/office/drawing/2014/main" val="3213945079"/>
                  </a:ext>
                </a:extLst>
              </a:tr>
              <a:tr h="57288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vi-VN" sz="17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17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5286" marR="6528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vi-VN" sz="17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Thời gian hoạt động</a:t>
                      </a:r>
                      <a:endParaRPr lang="en-US" sz="1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5286" marR="6528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vi-VN" sz="17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Có thể hoạt động hiệu quả 24/24</a:t>
                      </a:r>
                      <a:endParaRPr lang="en-US" sz="17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5286" marR="6528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vi-VN" sz="17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5286" marR="65286" marT="0" marB="0"/>
                </a:tc>
                <a:extLst>
                  <a:ext uri="{0D108BD9-81ED-4DB2-BD59-A6C34878D82A}">
                    <a16:rowId xmlns:a16="http://schemas.microsoft.com/office/drawing/2014/main" val="1910051949"/>
                  </a:ext>
                </a:extLst>
              </a:tr>
              <a:tr h="57288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7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sz="17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5286" marR="6528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vi-VN" sz="17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Yêu cầu thực thi</a:t>
                      </a:r>
                      <a:endParaRPr lang="en-US" sz="1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5286" marR="6528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vi-VN" sz="17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Người dùng có thể hoạt động đồng thời với nhiều vai trò khác nhau</a:t>
                      </a:r>
                      <a:endParaRPr lang="en-US" sz="17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5286" marR="6528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vi-VN" sz="17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7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5286" marR="65286" marT="0" marB="0"/>
                </a:tc>
                <a:extLst>
                  <a:ext uri="{0D108BD9-81ED-4DB2-BD59-A6C34878D82A}">
                    <a16:rowId xmlns:a16="http://schemas.microsoft.com/office/drawing/2014/main" val="42433441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776355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F5CCFD68-957F-F1B4-E342-0CB889E72A40}"/>
              </a:ext>
            </a:extLst>
          </p:cNvPr>
          <p:cNvSpPr/>
          <p:nvPr/>
        </p:nvSpPr>
        <p:spPr>
          <a:xfrm>
            <a:off x="177798" y="386080"/>
            <a:ext cx="11836400" cy="6329680"/>
          </a:xfrm>
          <a:prstGeom prst="rect">
            <a:avLst/>
          </a:prstGeom>
          <a:noFill/>
          <a:ln w="3175">
            <a:solidFill>
              <a:srgbClr val="66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2121A4C4-C3A2-4EF8-824D-D22B840CC015}"/>
              </a:ext>
            </a:extLst>
          </p:cNvPr>
          <p:cNvSpPr/>
          <p:nvPr/>
        </p:nvSpPr>
        <p:spPr>
          <a:xfrm>
            <a:off x="426718" y="142240"/>
            <a:ext cx="11338560" cy="738692"/>
          </a:xfrm>
          <a:prstGeom prst="roundRect">
            <a:avLst>
              <a:gd name="adj" fmla="val 0"/>
            </a:avLst>
          </a:pr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6000" contrast="32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532751" b="-230659"/>
            </a:stretch>
          </a:blipFill>
          <a:ln w="9525">
            <a:solidFill>
              <a:srgbClr val="66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C482247-4F27-E9AF-FEB4-9E734489470B}"/>
              </a:ext>
            </a:extLst>
          </p:cNvPr>
          <p:cNvSpPr/>
          <p:nvPr/>
        </p:nvSpPr>
        <p:spPr>
          <a:xfrm>
            <a:off x="426717" y="1020997"/>
            <a:ext cx="4714243" cy="574123"/>
          </a:xfrm>
          <a:prstGeom prst="roundRect">
            <a:avLst>
              <a:gd name="adj" fmla="val 0"/>
            </a:avLst>
          </a:pr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6000" contrast="32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532751" b="-230659"/>
            </a:stretch>
          </a:blipFill>
          <a:ln w="9525">
            <a:solidFill>
              <a:srgbClr val="66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7EDAA4D-5D1C-FE2E-833B-C85C0783EBDD}"/>
              </a:ext>
            </a:extLst>
          </p:cNvPr>
          <p:cNvSpPr txBox="1">
            <a:spLocks/>
          </p:cNvSpPr>
          <p:nvPr/>
        </p:nvSpPr>
        <p:spPr>
          <a:xfrm>
            <a:off x="565863" y="1015187"/>
            <a:ext cx="4575097" cy="51952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solidFill>
                    <a:srgbClr val="66FFFF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2.3. </a:t>
            </a:r>
            <a:r>
              <a:rPr kumimoji="0" lang="en-US" sz="2400" b="1" i="0" u="none" strike="noStrike" kern="1200" cap="none" spc="0" normalizeH="0" baseline="0" noProof="0" dirty="0" err="1">
                <a:ln>
                  <a:solidFill>
                    <a:srgbClr val="66FFFF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Thiết</a:t>
            </a:r>
            <a:r>
              <a:rPr kumimoji="0" lang="en-US" sz="2400" b="1" i="0" u="none" strike="noStrike" kern="1200" cap="none" spc="0" normalizeH="0" baseline="0" noProof="0" dirty="0">
                <a:ln>
                  <a:solidFill>
                    <a:srgbClr val="66FFFF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solidFill>
                    <a:srgbClr val="66FFFF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kế</a:t>
            </a:r>
            <a:r>
              <a:rPr kumimoji="0" lang="en-US" sz="2400" b="1" i="0" u="none" strike="noStrike" kern="1200" cap="none" spc="0" normalizeH="0" baseline="0" noProof="0" dirty="0">
                <a:ln>
                  <a:solidFill>
                    <a:srgbClr val="66FFFF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solidFill>
                    <a:srgbClr val="66FFFF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cơ</a:t>
            </a:r>
            <a:r>
              <a:rPr kumimoji="0" lang="en-US" sz="2400" b="1" i="0" u="none" strike="noStrike" kern="1200" cap="none" spc="0" normalizeH="0" baseline="0" noProof="0" dirty="0">
                <a:ln>
                  <a:solidFill>
                    <a:srgbClr val="66FFFF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solidFill>
                    <a:srgbClr val="66FFFF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sở</a:t>
            </a:r>
            <a:r>
              <a:rPr kumimoji="0" lang="en-US" sz="2400" b="1" i="0" u="none" strike="noStrike" kern="1200" cap="none" spc="0" normalizeH="0" baseline="0" noProof="0" dirty="0">
                <a:ln>
                  <a:solidFill>
                    <a:srgbClr val="66FFFF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solidFill>
                    <a:srgbClr val="66FFFF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dữ</a:t>
            </a:r>
            <a:r>
              <a:rPr kumimoji="0" lang="en-US" sz="2400" b="1" i="0" u="none" strike="noStrike" kern="1200" cap="none" spc="0" normalizeH="0" baseline="0" noProof="0" dirty="0">
                <a:ln>
                  <a:solidFill>
                    <a:srgbClr val="66FFFF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solidFill>
                    <a:srgbClr val="66FFFF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liệu</a:t>
            </a:r>
            <a:r>
              <a:rPr kumimoji="0" lang="en-US" sz="2400" b="1" i="0" u="none" strike="noStrike" kern="1200" cap="none" spc="0" normalizeH="0" baseline="0" noProof="0" dirty="0">
                <a:ln>
                  <a:solidFill>
                    <a:srgbClr val="66FFFF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, </a:t>
            </a:r>
            <a:r>
              <a:rPr kumimoji="0" lang="en-US" sz="2400" b="1" i="0" u="none" strike="noStrike" kern="1200" cap="none" spc="0" normalizeH="0" baseline="0" noProof="0" dirty="0" err="1">
                <a:ln>
                  <a:solidFill>
                    <a:srgbClr val="66FFFF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đặc</a:t>
            </a:r>
            <a:r>
              <a:rPr kumimoji="0" lang="en-US" sz="2400" b="1" i="0" u="none" strike="noStrike" kern="1200" cap="none" spc="0" normalizeH="0" baseline="0" noProof="0" dirty="0">
                <a:ln>
                  <a:solidFill>
                    <a:srgbClr val="66FFFF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solidFill>
                    <a:srgbClr val="66FFFF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tả</a:t>
            </a:r>
            <a:endParaRPr kumimoji="0" lang="en-US" sz="2400" b="1" i="0" u="none" strike="noStrike" kern="1200" cap="none" spc="0" normalizeH="0" baseline="0" noProof="0" dirty="0">
              <a:ln>
                <a:solidFill>
                  <a:srgbClr val="66FFFF"/>
                </a:solidFill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BC7C77B1-EC9C-12E0-6E5C-514CE924CC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863" y="251825"/>
            <a:ext cx="548083" cy="519522"/>
          </a:xfrm>
          <a:prstGeom prst="rect">
            <a:avLst/>
          </a:prstGeom>
          <a:noFill/>
          <a:ln w="19050">
            <a:solidFill>
              <a:srgbClr val="66FFF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5BE7E28D-70A2-5AEF-0862-B0BC0C2C017D}"/>
              </a:ext>
            </a:extLst>
          </p:cNvPr>
          <p:cNvCxnSpPr>
            <a:cxnSpLocks/>
            <a:stCxn id="16" idx="2"/>
            <a:endCxn id="4" idx="3"/>
          </p:cNvCxnSpPr>
          <p:nvPr/>
        </p:nvCxnSpPr>
        <p:spPr>
          <a:xfrm rot="5400000">
            <a:off x="5404916" y="616976"/>
            <a:ext cx="427127" cy="955038"/>
          </a:xfrm>
          <a:prstGeom prst="bentConnector2">
            <a:avLst/>
          </a:prstGeom>
          <a:ln w="12700">
            <a:solidFill>
              <a:srgbClr val="66FF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itle 1">
            <a:extLst>
              <a:ext uri="{FF2B5EF4-FFF2-40B4-BE49-F238E27FC236}">
                <a16:creationId xmlns:a16="http://schemas.microsoft.com/office/drawing/2014/main" id="{076A23B0-60B6-C8A1-8BAE-E5C1ADDF6CB7}"/>
              </a:ext>
            </a:extLst>
          </p:cNvPr>
          <p:cNvSpPr txBox="1">
            <a:spLocks/>
          </p:cNvSpPr>
          <p:nvPr/>
        </p:nvSpPr>
        <p:spPr>
          <a:xfrm>
            <a:off x="1384469" y="251825"/>
            <a:ext cx="9423057" cy="51952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 dirty="0">
                <a:ln>
                  <a:solidFill>
                    <a:srgbClr val="66FFFF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II. PHÂN TÍCH THIẾT KẾ HỆ THỐNG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EC1EFE5-0448-C1F7-29EC-66C0E1F0FE7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6450" b="16316"/>
          <a:stretch/>
        </p:blipFill>
        <p:spPr bwMode="auto">
          <a:xfrm>
            <a:off x="564204" y="2058035"/>
            <a:ext cx="5579110" cy="2599690"/>
          </a:xfrm>
          <a:prstGeom prst="rect">
            <a:avLst/>
          </a:prstGeom>
          <a:ln>
            <a:solidFill>
              <a:srgbClr val="66FFFF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49A9DAC-3B3B-6727-82BE-79D94B881D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86679" y="1308058"/>
            <a:ext cx="5342595" cy="4667350"/>
          </a:xfrm>
          <a:prstGeom prst="rect">
            <a:avLst/>
          </a:prstGeom>
          <a:ln>
            <a:solidFill>
              <a:srgbClr val="66FFFF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0F40532-70CD-ECC4-B332-47FB6D03C851}"/>
              </a:ext>
            </a:extLst>
          </p:cNvPr>
          <p:cNvSpPr txBox="1"/>
          <p:nvPr/>
        </p:nvSpPr>
        <p:spPr>
          <a:xfrm>
            <a:off x="1899920" y="4780216"/>
            <a:ext cx="25891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Quan </a:t>
            </a:r>
            <a:r>
              <a:rPr lang="en-US" sz="2000" i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20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i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giữa</a:t>
            </a:r>
            <a:r>
              <a:rPr lang="en-US" sz="20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i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0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i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bảng</a:t>
            </a:r>
            <a:endParaRPr lang="en-US" sz="2000" i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B5DA26C-B869-A6B6-7CCC-1827ED048B9B}"/>
              </a:ext>
            </a:extLst>
          </p:cNvPr>
          <p:cNvSpPr txBox="1"/>
          <p:nvPr/>
        </p:nvSpPr>
        <p:spPr>
          <a:xfrm>
            <a:off x="7659809" y="6126537"/>
            <a:ext cx="29963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i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Biếu</a:t>
            </a:r>
            <a:r>
              <a:rPr lang="en-US" sz="20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i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sz="20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use case </a:t>
            </a:r>
            <a:r>
              <a:rPr lang="en-US" sz="2000" i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tổng</a:t>
            </a:r>
            <a:r>
              <a:rPr lang="en-US" sz="20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i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quan</a:t>
            </a:r>
            <a:endParaRPr lang="en-US" sz="2000" i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00060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934</TotalTime>
  <Words>1101</Words>
  <Application>Microsoft Office PowerPoint</Application>
  <PresentationFormat>Widescreen</PresentationFormat>
  <Paragraphs>92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.VnBlackH</vt:lpstr>
      <vt:lpstr>Aptos</vt:lpstr>
      <vt:lpstr>Aptos Display</vt:lpstr>
      <vt:lpstr>Arial</vt:lpstr>
      <vt:lpstr>Times New Roman</vt:lpstr>
      <vt:lpstr>Wingdings</vt:lpstr>
      <vt:lpstr>Office Theme</vt:lpstr>
      <vt:lpstr>ĐẠI HỌC CÔNG NGHIỆP HÀ NỘI</vt:lpstr>
      <vt:lpstr>ĐẠI HỌC CÔNG NGHIỆP HÀ NỘI</vt:lpstr>
      <vt:lpstr>NỘI DUNG CHÍNH</vt:lpstr>
      <vt:lpstr>I. LÝ DO CHỌN ĐỀ TÀI. TỔNG QUAN VỀ WEBSITE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ĐẠI HỌC CÔNG NGHIỆP HÀ NỘI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ĐẠI HỌC CÔNG NGHIỆP HÀ NỘI</dc:title>
  <dc:creator>Nhất Phạm</dc:creator>
  <cp:lastModifiedBy>Nguyen Hong Phong</cp:lastModifiedBy>
  <cp:revision>26</cp:revision>
  <dcterms:created xsi:type="dcterms:W3CDTF">2024-05-26T04:34:07Z</dcterms:created>
  <dcterms:modified xsi:type="dcterms:W3CDTF">2024-05-27T19:21:09Z</dcterms:modified>
</cp:coreProperties>
</file>